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theme/themeOverride3.xml" ContentType="application/vnd.openxmlformats-officedocument.themeOverride+xml"/>
  <Override PartName="/ppt/notesSlides/notesSlide4.xml" ContentType="application/vnd.openxmlformats-officedocument.presentationml.notesSlide+xml"/>
  <Override PartName="/ppt/theme/themeOverride4.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5.xml" ContentType="application/vnd.openxmlformats-officedocument.themeOverride+xml"/>
  <Override PartName="/ppt/notesSlides/notesSlide7.xml" ContentType="application/vnd.openxmlformats-officedocument.presentationml.notesSlide+xml"/>
  <Override PartName="/ppt/theme/themeOverride6.xml" ContentType="application/vnd.openxmlformats-officedocument.themeOverride+xml"/>
  <Override PartName="/ppt/notesSlides/notesSlide8.xml" ContentType="application/vnd.openxmlformats-officedocument.presentationml.notesSlide+xml"/>
  <Override PartName="/ppt/theme/themeOverride7.xml" ContentType="application/vnd.openxmlformats-officedocument.themeOverride+xml"/>
  <Override PartName="/ppt/notesSlides/notesSlide9.xml" ContentType="application/vnd.openxmlformats-officedocument.presentationml.notesSlide+xml"/>
  <Override PartName="/ppt/theme/themeOverride8.xml" ContentType="application/vnd.openxmlformats-officedocument.themeOverride+xml"/>
  <Override PartName="/ppt/notesSlides/notesSlide10.xml" ContentType="application/vnd.openxmlformats-officedocument.presentationml.notesSlide+xml"/>
  <Override PartName="/ppt/theme/themeOverride9.xml" ContentType="application/vnd.openxmlformats-officedocument.themeOverride+xml"/>
  <Override PartName="/ppt/notesSlides/notesSlide11.xml" ContentType="application/vnd.openxmlformats-officedocument.presentationml.notesSlide+xml"/>
  <Override PartName="/ppt/theme/themeOverride10.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11.xml" ContentType="application/vnd.openxmlformats-officedocument.themeOverride+xml"/>
  <Override PartName="/ppt/notesSlides/notesSlide14.xml" ContentType="application/vnd.openxmlformats-officedocument.presentationml.notesSlide+xml"/>
  <Override PartName="/ppt/theme/themeOverride12.xml" ContentType="application/vnd.openxmlformats-officedocument.themeOverride+xml"/>
  <Override PartName="/ppt/notesSlides/notesSlide15.xml" ContentType="application/vnd.openxmlformats-officedocument.presentationml.notesSlide+xml"/>
  <Override PartName="/ppt/theme/themeOverride13.xml" ContentType="application/vnd.openxmlformats-officedocument.themeOverride+xml"/>
  <Override PartName="/ppt/notesSlides/notesSlide16.xml" ContentType="application/vnd.openxmlformats-officedocument.presentationml.notesSlide+xml"/>
  <Override PartName="/ppt/theme/themeOverride14.xml" ContentType="application/vnd.openxmlformats-officedocument.themeOverride+xml"/>
  <Override PartName="/ppt/notesSlides/notesSlide17.xml" ContentType="application/vnd.openxmlformats-officedocument.presentationml.notesSlide+xml"/>
  <Override PartName="/ppt/theme/themeOverride15.xml" ContentType="application/vnd.openxmlformats-officedocument.themeOverr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heme/themeOverride16.xml" ContentType="application/vnd.openxmlformats-officedocument.themeOverr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8"/>
  </p:notesMasterIdLst>
  <p:sldIdLst>
    <p:sldId id="256" r:id="rId5"/>
    <p:sldId id="262" r:id="rId6"/>
    <p:sldId id="336" r:id="rId7"/>
    <p:sldId id="337" r:id="rId8"/>
    <p:sldId id="338" r:id="rId9"/>
    <p:sldId id="263" r:id="rId10"/>
    <p:sldId id="264" r:id="rId11"/>
    <p:sldId id="347" r:id="rId12"/>
    <p:sldId id="339" r:id="rId13"/>
    <p:sldId id="342" r:id="rId14"/>
    <p:sldId id="343" r:id="rId15"/>
    <p:sldId id="344" r:id="rId16"/>
    <p:sldId id="345" r:id="rId17"/>
    <p:sldId id="346" r:id="rId18"/>
    <p:sldId id="348" r:id="rId19"/>
    <p:sldId id="349" r:id="rId20"/>
    <p:sldId id="350" r:id="rId21"/>
    <p:sldId id="314" r:id="rId22"/>
    <p:sldId id="351" r:id="rId23"/>
    <p:sldId id="352" r:id="rId24"/>
    <p:sldId id="353" r:id="rId25"/>
    <p:sldId id="354" r:id="rId26"/>
    <p:sldId id="261" r:id="rId27"/>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7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Közepesen sötét stílus 2 – 1. jelölőszín">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901" autoAdjust="0"/>
  </p:normalViewPr>
  <p:slideViewPr>
    <p:cSldViewPr snapToGrid="0">
      <p:cViewPr varScale="1">
        <p:scale>
          <a:sx n="56" d="100"/>
          <a:sy n="56" d="100"/>
        </p:scale>
        <p:origin x="127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rbert Oláh" userId="343df27d-cf76-4b1b-b828-1d7a6dc9b04f" providerId="ADAL" clId="{F4BA5650-D9A7-43FC-BE0F-E3AAEA841EC9}"/>
    <pc:docChg chg="undo custSel modSld">
      <pc:chgData name="Norbert Oláh" userId="343df27d-cf76-4b1b-b828-1d7a6dc9b04f" providerId="ADAL" clId="{F4BA5650-D9A7-43FC-BE0F-E3AAEA841EC9}" dt="2024-02-18T18:59:47.811" v="5" actId="27636"/>
      <pc:docMkLst>
        <pc:docMk/>
      </pc:docMkLst>
      <pc:sldChg chg="modSp">
        <pc:chgData name="Norbert Oláh" userId="343df27d-cf76-4b1b-b828-1d7a6dc9b04f" providerId="ADAL" clId="{F4BA5650-D9A7-43FC-BE0F-E3AAEA841EC9}" dt="2024-02-18T18:59:47.811" v="5" actId="27636"/>
        <pc:sldMkLst>
          <pc:docMk/>
          <pc:sldMk cId="2289181657" sldId="256"/>
        </pc:sldMkLst>
        <pc:spChg chg="mod">
          <ac:chgData name="Norbert Oláh" userId="343df27d-cf76-4b1b-b828-1d7a6dc9b04f" providerId="ADAL" clId="{F4BA5650-D9A7-43FC-BE0F-E3AAEA841EC9}" dt="2024-02-18T18:59:47.811" v="5" actId="27636"/>
          <ac:spMkLst>
            <pc:docMk/>
            <pc:sldMk cId="2289181657" sldId="256"/>
            <ac:spMk id="2" creationId="{FE21448C-224E-4C15-8C52-A7E2D8DE575E}"/>
          </ac:spMkLst>
        </pc:spChg>
      </pc:sldChg>
    </pc:docChg>
  </pc:docChgLst>
  <pc:docChgLst>
    <pc:chgData name="Norbert Oláh" userId="343df27d-cf76-4b1b-b828-1d7a6dc9b04f" providerId="ADAL" clId="{CDD25379-1FE1-4E64-B475-592B83810329}"/>
    <pc:docChg chg="undo redo custSel addSld delSld modSld">
      <pc:chgData name="Norbert Oláh" userId="343df27d-cf76-4b1b-b828-1d7a6dc9b04f" providerId="ADAL" clId="{CDD25379-1FE1-4E64-B475-592B83810329}" dt="2024-02-16T14:07:49.825" v="690" actId="2696"/>
      <pc:docMkLst>
        <pc:docMk/>
      </pc:docMkLst>
      <pc:sldChg chg="modSp">
        <pc:chgData name="Norbert Oláh" userId="343df27d-cf76-4b1b-b828-1d7a6dc9b04f" providerId="ADAL" clId="{CDD25379-1FE1-4E64-B475-592B83810329}" dt="2024-02-16T07:19:39.281" v="6" actId="27636"/>
        <pc:sldMkLst>
          <pc:docMk/>
          <pc:sldMk cId="2289181657" sldId="256"/>
        </pc:sldMkLst>
        <pc:spChg chg="mod">
          <ac:chgData name="Norbert Oláh" userId="343df27d-cf76-4b1b-b828-1d7a6dc9b04f" providerId="ADAL" clId="{CDD25379-1FE1-4E64-B475-592B83810329}" dt="2024-02-16T07:19:39.281" v="6" actId="27636"/>
          <ac:spMkLst>
            <pc:docMk/>
            <pc:sldMk cId="2289181657" sldId="256"/>
            <ac:spMk id="2" creationId="{FE21448C-224E-4C15-8C52-A7E2D8DE575E}"/>
          </ac:spMkLst>
        </pc:spChg>
      </pc:sldChg>
      <pc:sldChg chg="modSp">
        <pc:chgData name="Norbert Oláh" userId="343df27d-cf76-4b1b-b828-1d7a6dc9b04f" providerId="ADAL" clId="{CDD25379-1FE1-4E64-B475-592B83810329}" dt="2024-02-16T07:20:41.813" v="13" actId="207"/>
        <pc:sldMkLst>
          <pc:docMk/>
          <pc:sldMk cId="1959749998" sldId="262"/>
        </pc:sldMkLst>
        <pc:spChg chg="mod">
          <ac:chgData name="Norbert Oláh" userId="343df27d-cf76-4b1b-b828-1d7a6dc9b04f" providerId="ADAL" clId="{CDD25379-1FE1-4E64-B475-592B83810329}" dt="2024-02-16T07:20:41.813" v="13" actId="207"/>
          <ac:spMkLst>
            <pc:docMk/>
            <pc:sldMk cId="1959749998" sldId="262"/>
            <ac:spMk id="2" creationId="{AD18A23B-4C6B-4063-9B3F-02F74DDEE412}"/>
          </ac:spMkLst>
        </pc:spChg>
        <pc:spChg chg="mod">
          <ac:chgData name="Norbert Oláh" userId="343df27d-cf76-4b1b-b828-1d7a6dc9b04f" providerId="ADAL" clId="{CDD25379-1FE1-4E64-B475-592B83810329}" dt="2024-02-16T07:19:54.187" v="9" actId="20577"/>
          <ac:spMkLst>
            <pc:docMk/>
            <pc:sldMk cId="1959749998" sldId="262"/>
            <ac:spMk id="3" creationId="{749B2A2D-2F93-41FE-8846-6848BF15DD1E}"/>
          </ac:spMkLst>
        </pc:spChg>
      </pc:sldChg>
      <pc:sldChg chg="modSp setBg">
        <pc:chgData name="Norbert Oláh" userId="343df27d-cf76-4b1b-b828-1d7a6dc9b04f" providerId="ADAL" clId="{CDD25379-1FE1-4E64-B475-592B83810329}" dt="2024-02-16T13:08:35.080" v="144"/>
        <pc:sldMkLst>
          <pc:docMk/>
          <pc:sldMk cId="0" sldId="263"/>
        </pc:sldMkLst>
        <pc:spChg chg="mod">
          <ac:chgData name="Norbert Oláh" userId="343df27d-cf76-4b1b-b828-1d7a6dc9b04f" providerId="ADAL" clId="{CDD25379-1FE1-4E64-B475-592B83810329}" dt="2024-02-16T07:31:43.397" v="41" actId="14100"/>
          <ac:spMkLst>
            <pc:docMk/>
            <pc:sldMk cId="0" sldId="263"/>
            <ac:spMk id="177" creationId="{00000000-0000-0000-0000-000000000000}"/>
          </ac:spMkLst>
        </pc:spChg>
        <pc:spChg chg="mod">
          <ac:chgData name="Norbert Oláh" userId="343df27d-cf76-4b1b-b828-1d7a6dc9b04f" providerId="ADAL" clId="{CDD25379-1FE1-4E64-B475-592B83810329}" dt="2024-02-16T13:08:29.281" v="143" actId="1076"/>
          <ac:spMkLst>
            <pc:docMk/>
            <pc:sldMk cId="0" sldId="263"/>
            <ac:spMk id="179" creationId="{00000000-0000-0000-0000-000000000000}"/>
          </ac:spMkLst>
        </pc:spChg>
      </pc:sldChg>
      <pc:sldChg chg="modSp setBg modNotesTx">
        <pc:chgData name="Norbert Oláh" userId="343df27d-cf76-4b1b-b828-1d7a6dc9b04f" providerId="ADAL" clId="{CDD25379-1FE1-4E64-B475-592B83810329}" dt="2024-02-16T07:37:25.115" v="111" actId="20577"/>
        <pc:sldMkLst>
          <pc:docMk/>
          <pc:sldMk cId="3675568791" sldId="264"/>
        </pc:sldMkLst>
        <pc:spChg chg="mod">
          <ac:chgData name="Norbert Oláh" userId="343df27d-cf76-4b1b-b828-1d7a6dc9b04f" providerId="ADAL" clId="{CDD25379-1FE1-4E64-B475-592B83810329}" dt="2024-02-16T07:32:29.005" v="63" actId="20577"/>
          <ac:spMkLst>
            <pc:docMk/>
            <pc:sldMk cId="3675568791" sldId="264"/>
            <ac:spMk id="2" creationId="{AD18A23B-4C6B-4063-9B3F-02F74DDEE412}"/>
          </ac:spMkLst>
        </pc:spChg>
        <pc:spChg chg="mod">
          <ac:chgData name="Norbert Oláh" userId="343df27d-cf76-4b1b-b828-1d7a6dc9b04f" providerId="ADAL" clId="{CDD25379-1FE1-4E64-B475-592B83810329}" dt="2024-02-16T07:37:25.115" v="111" actId="20577"/>
          <ac:spMkLst>
            <pc:docMk/>
            <pc:sldMk cId="3675568791" sldId="264"/>
            <ac:spMk id="3" creationId="{749B2A2D-2F93-41FE-8846-6848BF15DD1E}"/>
          </ac:spMkLst>
        </pc:spChg>
      </pc:sldChg>
      <pc:sldChg chg="modSp add setBg">
        <pc:chgData name="Norbert Oláh" userId="343df27d-cf76-4b1b-b828-1d7a6dc9b04f" providerId="ADAL" clId="{CDD25379-1FE1-4E64-B475-592B83810329}" dt="2024-02-16T13:59:39.097" v="469" actId="1076"/>
        <pc:sldMkLst>
          <pc:docMk/>
          <pc:sldMk cId="2435909168" sldId="314"/>
        </pc:sldMkLst>
        <pc:spChg chg="mod">
          <ac:chgData name="Norbert Oláh" userId="343df27d-cf76-4b1b-b828-1d7a6dc9b04f" providerId="ADAL" clId="{CDD25379-1FE1-4E64-B475-592B83810329}" dt="2024-02-16T13:57:39.032" v="444" actId="1076"/>
          <ac:spMkLst>
            <pc:docMk/>
            <pc:sldMk cId="2435909168" sldId="314"/>
            <ac:spMk id="2" creationId="{00000000-0000-0000-0000-000000000000}"/>
          </ac:spMkLst>
        </pc:spChg>
        <pc:spChg chg="mod">
          <ac:chgData name="Norbert Oláh" userId="343df27d-cf76-4b1b-b828-1d7a6dc9b04f" providerId="ADAL" clId="{CDD25379-1FE1-4E64-B475-592B83810329}" dt="2024-02-16T13:59:32.882" v="468" actId="255"/>
          <ac:spMkLst>
            <pc:docMk/>
            <pc:sldMk cId="2435909168" sldId="314"/>
            <ac:spMk id="3" creationId="{00000000-0000-0000-0000-000000000000}"/>
          </ac:spMkLst>
        </pc:spChg>
        <pc:spChg chg="mod">
          <ac:chgData name="Norbert Oláh" userId="343df27d-cf76-4b1b-b828-1d7a6dc9b04f" providerId="ADAL" clId="{CDD25379-1FE1-4E64-B475-592B83810329}" dt="2024-02-16T13:59:20.529" v="467" actId="20577"/>
          <ac:spMkLst>
            <pc:docMk/>
            <pc:sldMk cId="2435909168" sldId="314"/>
            <ac:spMk id="4" creationId="{00000000-0000-0000-0000-000000000000}"/>
          </ac:spMkLst>
        </pc:spChg>
        <pc:spChg chg="mod">
          <ac:chgData name="Norbert Oláh" userId="343df27d-cf76-4b1b-b828-1d7a6dc9b04f" providerId="ADAL" clId="{CDD25379-1FE1-4E64-B475-592B83810329}" dt="2024-02-16T13:59:03.717" v="463" actId="1076"/>
          <ac:spMkLst>
            <pc:docMk/>
            <pc:sldMk cId="2435909168" sldId="314"/>
            <ac:spMk id="8" creationId="{00000000-0000-0000-0000-000000000000}"/>
          </ac:spMkLst>
        </pc:spChg>
        <pc:picChg chg="mod">
          <ac:chgData name="Norbert Oláh" userId="343df27d-cf76-4b1b-b828-1d7a6dc9b04f" providerId="ADAL" clId="{CDD25379-1FE1-4E64-B475-592B83810329}" dt="2024-02-16T13:59:39.097" v="469" actId="1076"/>
          <ac:picMkLst>
            <pc:docMk/>
            <pc:sldMk cId="2435909168" sldId="314"/>
            <ac:picMk id="5" creationId="{00000000-0000-0000-0000-000000000000}"/>
          </ac:picMkLst>
        </pc:picChg>
        <pc:picChg chg="mod">
          <ac:chgData name="Norbert Oláh" userId="343df27d-cf76-4b1b-b828-1d7a6dc9b04f" providerId="ADAL" clId="{CDD25379-1FE1-4E64-B475-592B83810329}" dt="2024-02-16T13:59:07.025" v="464" actId="1076"/>
          <ac:picMkLst>
            <pc:docMk/>
            <pc:sldMk cId="2435909168" sldId="314"/>
            <ac:picMk id="6" creationId="{00000000-0000-0000-0000-000000000000}"/>
          </ac:picMkLst>
        </pc:picChg>
        <pc:picChg chg="mod">
          <ac:chgData name="Norbert Oláh" userId="343df27d-cf76-4b1b-b828-1d7a6dc9b04f" providerId="ADAL" clId="{CDD25379-1FE1-4E64-B475-592B83810329}" dt="2024-02-16T13:58:43.869" v="460" actId="1076"/>
          <ac:picMkLst>
            <pc:docMk/>
            <pc:sldMk cId="2435909168" sldId="314"/>
            <ac:picMk id="9" creationId="{00000000-0000-0000-0000-000000000000}"/>
          </ac:picMkLst>
        </pc:picChg>
      </pc:sldChg>
      <pc:sldChg chg="modSp add setBg">
        <pc:chgData name="Norbert Oláh" userId="343df27d-cf76-4b1b-b828-1d7a6dc9b04f" providerId="ADAL" clId="{CDD25379-1FE1-4E64-B475-592B83810329}" dt="2024-02-16T07:21:50.319" v="22" actId="27636"/>
        <pc:sldMkLst>
          <pc:docMk/>
          <pc:sldMk cId="2817991205" sldId="336"/>
        </pc:sldMkLst>
        <pc:spChg chg="mod">
          <ac:chgData name="Norbert Oláh" userId="343df27d-cf76-4b1b-b828-1d7a6dc9b04f" providerId="ADAL" clId="{CDD25379-1FE1-4E64-B475-592B83810329}" dt="2024-02-16T07:21:50.319" v="22" actId="27636"/>
          <ac:spMkLst>
            <pc:docMk/>
            <pc:sldMk cId="2817991205" sldId="336"/>
            <ac:spMk id="2" creationId="{AD18A23B-4C6B-4063-9B3F-02F74DDEE412}"/>
          </ac:spMkLst>
        </pc:spChg>
      </pc:sldChg>
      <pc:sldChg chg="delSp modSp setBg">
        <pc:chgData name="Norbert Oláh" userId="343df27d-cf76-4b1b-b828-1d7a6dc9b04f" providerId="ADAL" clId="{CDD25379-1FE1-4E64-B475-592B83810329}" dt="2024-02-16T13:08:17.366" v="142" actId="1076"/>
        <pc:sldMkLst>
          <pc:docMk/>
          <pc:sldMk cId="0" sldId="337"/>
        </pc:sldMkLst>
        <pc:spChg chg="mod">
          <ac:chgData name="Norbert Oláh" userId="343df27d-cf76-4b1b-b828-1d7a6dc9b04f" providerId="ADAL" clId="{CDD25379-1FE1-4E64-B475-592B83810329}" dt="2024-02-16T07:23:03.318" v="30" actId="1076"/>
          <ac:spMkLst>
            <pc:docMk/>
            <pc:sldMk cId="0" sldId="337"/>
            <ac:spMk id="157" creationId="{00000000-0000-0000-0000-000000000000}"/>
          </ac:spMkLst>
        </pc:spChg>
        <pc:spChg chg="mod">
          <ac:chgData name="Norbert Oláh" userId="343df27d-cf76-4b1b-b828-1d7a6dc9b04f" providerId="ADAL" clId="{CDD25379-1FE1-4E64-B475-592B83810329}" dt="2024-02-16T13:07:48.782" v="135" actId="1076"/>
          <ac:spMkLst>
            <pc:docMk/>
            <pc:sldMk cId="0" sldId="337"/>
            <ac:spMk id="158" creationId="{00000000-0000-0000-0000-000000000000}"/>
          </ac:spMkLst>
        </pc:spChg>
        <pc:spChg chg="mod">
          <ac:chgData name="Norbert Oláh" userId="343df27d-cf76-4b1b-b828-1d7a6dc9b04f" providerId="ADAL" clId="{CDD25379-1FE1-4E64-B475-592B83810329}" dt="2024-02-16T07:41:04.587" v="130" actId="1076"/>
          <ac:spMkLst>
            <pc:docMk/>
            <pc:sldMk cId="0" sldId="337"/>
            <ac:spMk id="159" creationId="{00000000-0000-0000-0000-000000000000}"/>
          </ac:spMkLst>
        </pc:spChg>
        <pc:spChg chg="del">
          <ac:chgData name="Norbert Oláh" userId="343df27d-cf76-4b1b-b828-1d7a6dc9b04f" providerId="ADAL" clId="{CDD25379-1FE1-4E64-B475-592B83810329}" dt="2024-02-16T07:40:31.381" v="121" actId="478"/>
          <ac:spMkLst>
            <pc:docMk/>
            <pc:sldMk cId="0" sldId="337"/>
            <ac:spMk id="163" creationId="{00000000-0000-0000-0000-000000000000}"/>
          </ac:spMkLst>
        </pc:spChg>
        <pc:picChg chg="mod">
          <ac:chgData name="Norbert Oláh" userId="343df27d-cf76-4b1b-b828-1d7a6dc9b04f" providerId="ADAL" clId="{CDD25379-1FE1-4E64-B475-592B83810329}" dt="2024-02-16T13:08:17.366" v="142" actId="1076"/>
          <ac:picMkLst>
            <pc:docMk/>
            <pc:sldMk cId="0" sldId="337"/>
            <ac:picMk id="160" creationId="{00000000-0000-0000-0000-000000000000}"/>
          </ac:picMkLst>
        </pc:picChg>
        <pc:picChg chg="mod">
          <ac:chgData name="Norbert Oláh" userId="343df27d-cf76-4b1b-b828-1d7a6dc9b04f" providerId="ADAL" clId="{CDD25379-1FE1-4E64-B475-592B83810329}" dt="2024-02-16T13:08:15.161" v="141" actId="1076"/>
          <ac:picMkLst>
            <pc:docMk/>
            <pc:sldMk cId="0" sldId="337"/>
            <ac:picMk id="161" creationId="{00000000-0000-0000-0000-000000000000}"/>
          </ac:picMkLst>
        </pc:picChg>
        <pc:picChg chg="mod">
          <ac:chgData name="Norbert Oláh" userId="343df27d-cf76-4b1b-b828-1d7a6dc9b04f" providerId="ADAL" clId="{CDD25379-1FE1-4E64-B475-592B83810329}" dt="2024-02-16T13:08:13.025" v="140" actId="1076"/>
          <ac:picMkLst>
            <pc:docMk/>
            <pc:sldMk cId="0" sldId="337"/>
            <ac:picMk id="162" creationId="{00000000-0000-0000-0000-000000000000}"/>
          </ac:picMkLst>
        </pc:picChg>
      </pc:sldChg>
      <pc:sldChg chg="modSp setBg">
        <pc:chgData name="Norbert Oláh" userId="343df27d-cf76-4b1b-b828-1d7a6dc9b04f" providerId="ADAL" clId="{CDD25379-1FE1-4E64-B475-592B83810329}" dt="2024-02-16T13:07:37.339" v="134" actId="1076"/>
        <pc:sldMkLst>
          <pc:docMk/>
          <pc:sldMk cId="0" sldId="338"/>
        </pc:sldMkLst>
        <pc:spChg chg="mod">
          <ac:chgData name="Norbert Oláh" userId="343df27d-cf76-4b1b-b828-1d7a6dc9b04f" providerId="ADAL" clId="{CDD25379-1FE1-4E64-B475-592B83810329}" dt="2024-02-16T13:07:25.542" v="132" actId="1076"/>
          <ac:spMkLst>
            <pc:docMk/>
            <pc:sldMk cId="0" sldId="338"/>
            <ac:spMk id="2" creationId="{326725CE-8D56-4BDA-BF09-24CDF93EA978}"/>
          </ac:spMkLst>
        </pc:spChg>
        <pc:spChg chg="mod">
          <ac:chgData name="Norbert Oláh" userId="343df27d-cf76-4b1b-b828-1d7a6dc9b04f" providerId="ADAL" clId="{CDD25379-1FE1-4E64-B475-592B83810329}" dt="2024-02-16T07:23:27.717" v="32" actId="1076"/>
          <ac:spMkLst>
            <pc:docMk/>
            <pc:sldMk cId="0" sldId="338"/>
            <ac:spMk id="168" creationId="{00000000-0000-0000-0000-000000000000}"/>
          </ac:spMkLst>
        </pc:spChg>
        <pc:spChg chg="mod">
          <ac:chgData name="Norbert Oláh" userId="343df27d-cf76-4b1b-b828-1d7a6dc9b04f" providerId="ADAL" clId="{CDD25379-1FE1-4E64-B475-592B83810329}" dt="2024-02-16T07:23:43.821" v="37" actId="14100"/>
          <ac:spMkLst>
            <pc:docMk/>
            <pc:sldMk cId="0" sldId="338"/>
            <ac:spMk id="169" creationId="{00000000-0000-0000-0000-000000000000}"/>
          </ac:spMkLst>
        </pc:spChg>
        <pc:spChg chg="mod">
          <ac:chgData name="Norbert Oláh" userId="343df27d-cf76-4b1b-b828-1d7a6dc9b04f" providerId="ADAL" clId="{CDD25379-1FE1-4E64-B475-592B83810329}" dt="2024-02-16T13:07:28.882" v="133" actId="1076"/>
          <ac:spMkLst>
            <pc:docMk/>
            <pc:sldMk cId="0" sldId="338"/>
            <ac:spMk id="170" creationId="{00000000-0000-0000-0000-000000000000}"/>
          </ac:spMkLst>
        </pc:spChg>
        <pc:picChg chg="mod">
          <ac:chgData name="Norbert Oláh" userId="343df27d-cf76-4b1b-b828-1d7a6dc9b04f" providerId="ADAL" clId="{CDD25379-1FE1-4E64-B475-592B83810329}" dt="2024-02-16T13:07:37.339" v="134" actId="1076"/>
          <ac:picMkLst>
            <pc:docMk/>
            <pc:sldMk cId="0" sldId="338"/>
            <ac:picMk id="171" creationId="{00000000-0000-0000-0000-000000000000}"/>
          </ac:picMkLst>
        </pc:picChg>
      </pc:sldChg>
      <pc:sldChg chg="modSp add setBg modNotesTx">
        <pc:chgData name="Norbert Oláh" userId="343df27d-cf76-4b1b-b828-1d7a6dc9b04f" providerId="ADAL" clId="{CDD25379-1FE1-4E64-B475-592B83810329}" dt="2024-02-16T13:10:40.521" v="173" actId="27636"/>
        <pc:sldMkLst>
          <pc:docMk/>
          <pc:sldMk cId="3714736282" sldId="339"/>
        </pc:sldMkLst>
        <pc:spChg chg="mod">
          <ac:chgData name="Norbert Oláh" userId="343df27d-cf76-4b1b-b828-1d7a6dc9b04f" providerId="ADAL" clId="{CDD25379-1FE1-4E64-B475-592B83810329}" dt="2024-02-16T07:38:48.702" v="113"/>
          <ac:spMkLst>
            <pc:docMk/>
            <pc:sldMk cId="3714736282" sldId="339"/>
            <ac:spMk id="2" creationId="{AD18A23B-4C6B-4063-9B3F-02F74DDEE412}"/>
          </ac:spMkLst>
        </pc:spChg>
        <pc:spChg chg="mod">
          <ac:chgData name="Norbert Oláh" userId="343df27d-cf76-4b1b-b828-1d7a6dc9b04f" providerId="ADAL" clId="{CDD25379-1FE1-4E64-B475-592B83810329}" dt="2024-02-16T13:10:40.521" v="173" actId="27636"/>
          <ac:spMkLst>
            <pc:docMk/>
            <pc:sldMk cId="3714736282" sldId="339"/>
            <ac:spMk id="3" creationId="{749B2A2D-2F93-41FE-8846-6848BF15DD1E}"/>
          </ac:spMkLst>
        </pc:spChg>
      </pc:sldChg>
      <pc:sldChg chg="modSp add">
        <pc:chgData name="Norbert Oláh" userId="343df27d-cf76-4b1b-b828-1d7a6dc9b04f" providerId="ADAL" clId="{CDD25379-1FE1-4E64-B475-592B83810329}" dt="2024-02-16T13:10:31.131" v="167" actId="12"/>
        <pc:sldMkLst>
          <pc:docMk/>
          <pc:sldMk cId="3546746949" sldId="342"/>
        </pc:sldMkLst>
        <pc:spChg chg="mod">
          <ac:chgData name="Norbert Oláh" userId="343df27d-cf76-4b1b-b828-1d7a6dc9b04f" providerId="ADAL" clId="{CDD25379-1FE1-4E64-B475-592B83810329}" dt="2024-02-16T13:10:31.131" v="167" actId="12"/>
          <ac:spMkLst>
            <pc:docMk/>
            <pc:sldMk cId="3546746949" sldId="342"/>
            <ac:spMk id="3" creationId="{749B2A2D-2F93-41FE-8846-6848BF15DD1E}"/>
          </ac:spMkLst>
        </pc:spChg>
      </pc:sldChg>
      <pc:sldChg chg="modSp add">
        <pc:chgData name="Norbert Oláh" userId="343df27d-cf76-4b1b-b828-1d7a6dc9b04f" providerId="ADAL" clId="{CDD25379-1FE1-4E64-B475-592B83810329}" dt="2024-02-16T13:30:04.809" v="223"/>
        <pc:sldMkLst>
          <pc:docMk/>
          <pc:sldMk cId="3435513187" sldId="343"/>
        </pc:sldMkLst>
        <pc:spChg chg="mod">
          <ac:chgData name="Norbert Oláh" userId="343df27d-cf76-4b1b-b828-1d7a6dc9b04f" providerId="ADAL" clId="{CDD25379-1FE1-4E64-B475-592B83810329}" dt="2024-02-16T13:30:04.809" v="223"/>
          <ac:spMkLst>
            <pc:docMk/>
            <pc:sldMk cId="3435513187" sldId="343"/>
            <ac:spMk id="3" creationId="{749B2A2D-2F93-41FE-8846-6848BF15DD1E}"/>
          </ac:spMkLst>
        </pc:spChg>
      </pc:sldChg>
      <pc:sldChg chg="modSp add">
        <pc:chgData name="Norbert Oláh" userId="343df27d-cf76-4b1b-b828-1d7a6dc9b04f" providerId="ADAL" clId="{CDD25379-1FE1-4E64-B475-592B83810329}" dt="2024-02-16T13:27:32.175" v="212" actId="12"/>
        <pc:sldMkLst>
          <pc:docMk/>
          <pc:sldMk cId="1842012338" sldId="344"/>
        </pc:sldMkLst>
        <pc:spChg chg="mod">
          <ac:chgData name="Norbert Oláh" userId="343df27d-cf76-4b1b-b828-1d7a6dc9b04f" providerId="ADAL" clId="{CDD25379-1FE1-4E64-B475-592B83810329}" dt="2024-02-16T13:27:32.175" v="212" actId="12"/>
          <ac:spMkLst>
            <pc:docMk/>
            <pc:sldMk cId="1842012338" sldId="344"/>
            <ac:spMk id="3" creationId="{749B2A2D-2F93-41FE-8846-6848BF15DD1E}"/>
          </ac:spMkLst>
        </pc:spChg>
      </pc:sldChg>
      <pc:sldChg chg="modSp add">
        <pc:chgData name="Norbert Oláh" userId="343df27d-cf76-4b1b-b828-1d7a6dc9b04f" providerId="ADAL" clId="{CDD25379-1FE1-4E64-B475-592B83810329}" dt="2024-02-16T13:27:27.996" v="210" actId="27636"/>
        <pc:sldMkLst>
          <pc:docMk/>
          <pc:sldMk cId="1208454257" sldId="345"/>
        </pc:sldMkLst>
        <pc:spChg chg="mod">
          <ac:chgData name="Norbert Oláh" userId="343df27d-cf76-4b1b-b828-1d7a6dc9b04f" providerId="ADAL" clId="{CDD25379-1FE1-4E64-B475-592B83810329}" dt="2024-02-16T13:27:27.996" v="210" actId="27636"/>
          <ac:spMkLst>
            <pc:docMk/>
            <pc:sldMk cId="1208454257" sldId="345"/>
            <ac:spMk id="3" creationId="{749B2A2D-2F93-41FE-8846-6848BF15DD1E}"/>
          </ac:spMkLst>
        </pc:spChg>
      </pc:sldChg>
      <pc:sldChg chg="delSp modSp add del setBg">
        <pc:chgData name="Norbert Oláh" userId="343df27d-cf76-4b1b-b828-1d7a6dc9b04f" providerId="ADAL" clId="{CDD25379-1FE1-4E64-B475-592B83810329}" dt="2024-02-16T13:28:40.370" v="222" actId="1076"/>
        <pc:sldMkLst>
          <pc:docMk/>
          <pc:sldMk cId="1565011655" sldId="346"/>
        </pc:sldMkLst>
        <pc:picChg chg="del">
          <ac:chgData name="Norbert Oláh" userId="343df27d-cf76-4b1b-b828-1d7a6dc9b04f" providerId="ADAL" clId="{CDD25379-1FE1-4E64-B475-592B83810329}" dt="2024-02-16T13:28:22.145" v="216" actId="478"/>
          <ac:picMkLst>
            <pc:docMk/>
            <pc:sldMk cId="1565011655" sldId="346"/>
            <ac:picMk id="2" creationId="{AFE5D344-DC8C-C3B5-ECEE-AD95FD630052}"/>
          </ac:picMkLst>
        </pc:picChg>
        <pc:picChg chg="del">
          <ac:chgData name="Norbert Oláh" userId="343df27d-cf76-4b1b-b828-1d7a6dc9b04f" providerId="ADAL" clId="{CDD25379-1FE1-4E64-B475-592B83810329}" dt="2024-02-16T13:28:20.710" v="215" actId="478"/>
          <ac:picMkLst>
            <pc:docMk/>
            <pc:sldMk cId="1565011655" sldId="346"/>
            <ac:picMk id="3" creationId="{F9A5B592-7788-8C50-E8B0-902AF336A0D1}"/>
          </ac:picMkLst>
        </pc:picChg>
        <pc:picChg chg="del">
          <ac:chgData name="Norbert Oláh" userId="343df27d-cf76-4b1b-b828-1d7a6dc9b04f" providerId="ADAL" clId="{CDD25379-1FE1-4E64-B475-592B83810329}" dt="2024-02-16T13:28:23.778" v="217" actId="478"/>
          <ac:picMkLst>
            <pc:docMk/>
            <pc:sldMk cId="1565011655" sldId="346"/>
            <ac:picMk id="5" creationId="{8B1C1A85-FBA2-E074-6A48-506B713D6706}"/>
          </ac:picMkLst>
        </pc:picChg>
        <pc:picChg chg="mod">
          <ac:chgData name="Norbert Oláh" userId="343df27d-cf76-4b1b-b828-1d7a6dc9b04f" providerId="ADAL" clId="{CDD25379-1FE1-4E64-B475-592B83810329}" dt="2024-02-16T13:28:40.370" v="222" actId="1076"/>
          <ac:picMkLst>
            <pc:docMk/>
            <pc:sldMk cId="1565011655" sldId="346"/>
            <ac:picMk id="8" creationId="{00000000-0000-0000-0000-000000000000}"/>
          </ac:picMkLst>
        </pc:picChg>
      </pc:sldChg>
      <pc:sldChg chg="modSp add modNotesTx">
        <pc:chgData name="Norbert Oláh" userId="343df27d-cf76-4b1b-b828-1d7a6dc9b04f" providerId="ADAL" clId="{CDD25379-1FE1-4E64-B475-592B83810329}" dt="2024-02-16T13:31:27.761" v="231" actId="20577"/>
        <pc:sldMkLst>
          <pc:docMk/>
          <pc:sldMk cId="43648020" sldId="347"/>
        </pc:sldMkLst>
        <pc:spChg chg="mod">
          <ac:chgData name="Norbert Oláh" userId="343df27d-cf76-4b1b-b828-1d7a6dc9b04f" providerId="ADAL" clId="{CDD25379-1FE1-4E64-B475-592B83810329}" dt="2024-02-16T13:31:24.738" v="230" actId="207"/>
          <ac:spMkLst>
            <pc:docMk/>
            <pc:sldMk cId="43648020" sldId="347"/>
            <ac:spMk id="2" creationId="{AD18A23B-4C6B-4063-9B3F-02F74DDEE412}"/>
          </ac:spMkLst>
        </pc:spChg>
      </pc:sldChg>
      <pc:sldChg chg="modSp add">
        <pc:chgData name="Norbert Oláh" userId="343df27d-cf76-4b1b-b828-1d7a6dc9b04f" providerId="ADAL" clId="{CDD25379-1FE1-4E64-B475-592B83810329}" dt="2024-02-16T13:32:30.560" v="276"/>
        <pc:sldMkLst>
          <pc:docMk/>
          <pc:sldMk cId="3124783239" sldId="348"/>
        </pc:sldMkLst>
        <pc:spChg chg="mod">
          <ac:chgData name="Norbert Oláh" userId="343df27d-cf76-4b1b-b828-1d7a6dc9b04f" providerId="ADAL" clId="{CDD25379-1FE1-4E64-B475-592B83810329}" dt="2024-02-16T13:32:30.560" v="276"/>
          <ac:spMkLst>
            <pc:docMk/>
            <pc:sldMk cId="3124783239" sldId="348"/>
            <ac:spMk id="2" creationId="{AD18A23B-4C6B-4063-9B3F-02F74DDEE412}"/>
          </ac:spMkLst>
        </pc:spChg>
      </pc:sldChg>
      <pc:sldChg chg="delSp modSp setBg modNotesTx">
        <pc:chgData name="Norbert Oláh" userId="343df27d-cf76-4b1b-b828-1d7a6dc9b04f" providerId="ADAL" clId="{CDD25379-1FE1-4E64-B475-592B83810329}" dt="2024-02-16T13:56:13.791" v="415" actId="1076"/>
        <pc:sldMkLst>
          <pc:docMk/>
          <pc:sldMk cId="0" sldId="349"/>
        </pc:sldMkLst>
        <pc:spChg chg="mod">
          <ac:chgData name="Norbert Oláh" userId="343df27d-cf76-4b1b-b828-1d7a6dc9b04f" providerId="ADAL" clId="{CDD25379-1FE1-4E64-B475-592B83810329}" dt="2024-02-16T13:48:32.220" v="284"/>
          <ac:spMkLst>
            <pc:docMk/>
            <pc:sldMk cId="0" sldId="349"/>
            <ac:spMk id="184" creationId="{00000000-0000-0000-0000-000000000000}"/>
          </ac:spMkLst>
        </pc:spChg>
        <pc:spChg chg="mod">
          <ac:chgData name="Norbert Oláh" userId="343df27d-cf76-4b1b-b828-1d7a6dc9b04f" providerId="ADAL" clId="{CDD25379-1FE1-4E64-B475-592B83810329}" dt="2024-02-16T13:49:07.549" v="296" actId="14100"/>
          <ac:spMkLst>
            <pc:docMk/>
            <pc:sldMk cId="0" sldId="349"/>
            <ac:spMk id="185" creationId="{00000000-0000-0000-0000-000000000000}"/>
          </ac:spMkLst>
        </pc:spChg>
        <pc:spChg chg="mod">
          <ac:chgData name="Norbert Oláh" userId="343df27d-cf76-4b1b-b828-1d7a6dc9b04f" providerId="ADAL" clId="{CDD25379-1FE1-4E64-B475-592B83810329}" dt="2024-02-16T13:56:13.791" v="415" actId="1076"/>
          <ac:spMkLst>
            <pc:docMk/>
            <pc:sldMk cId="0" sldId="349"/>
            <ac:spMk id="186" creationId="{00000000-0000-0000-0000-000000000000}"/>
          </ac:spMkLst>
        </pc:spChg>
        <pc:picChg chg="del">
          <ac:chgData name="Norbert Oláh" userId="343df27d-cf76-4b1b-b828-1d7a6dc9b04f" providerId="ADAL" clId="{CDD25379-1FE1-4E64-B475-592B83810329}" dt="2024-02-16T13:49:08.435" v="297" actId="478"/>
          <ac:picMkLst>
            <pc:docMk/>
            <pc:sldMk cId="0" sldId="349"/>
            <ac:picMk id="187" creationId="{00000000-0000-0000-0000-000000000000}"/>
          </ac:picMkLst>
        </pc:picChg>
      </pc:sldChg>
      <pc:sldChg chg="modSp add setBg">
        <pc:chgData name="Norbert Oláh" userId="343df27d-cf76-4b1b-b828-1d7a6dc9b04f" providerId="ADAL" clId="{CDD25379-1FE1-4E64-B475-592B83810329}" dt="2024-02-16T13:57:15.780" v="440" actId="1076"/>
        <pc:sldMkLst>
          <pc:docMk/>
          <pc:sldMk cId="2678599207" sldId="350"/>
        </pc:sldMkLst>
        <pc:spChg chg="mod">
          <ac:chgData name="Norbert Oláh" userId="343df27d-cf76-4b1b-b828-1d7a6dc9b04f" providerId="ADAL" clId="{CDD25379-1FE1-4E64-B475-592B83810329}" dt="2024-02-16T13:57:15.780" v="440" actId="1076"/>
          <ac:spMkLst>
            <pc:docMk/>
            <pc:sldMk cId="2678599207" sldId="350"/>
            <ac:spMk id="184" creationId="{00000000-0000-0000-0000-000000000000}"/>
          </ac:spMkLst>
        </pc:spChg>
        <pc:spChg chg="mod">
          <ac:chgData name="Norbert Oláh" userId="343df27d-cf76-4b1b-b828-1d7a6dc9b04f" providerId="ADAL" clId="{CDD25379-1FE1-4E64-B475-592B83810329}" dt="2024-02-16T13:56:41.705" v="438" actId="20577"/>
          <ac:spMkLst>
            <pc:docMk/>
            <pc:sldMk cId="2678599207" sldId="350"/>
            <ac:spMk id="185" creationId="{00000000-0000-0000-0000-000000000000}"/>
          </ac:spMkLst>
        </pc:spChg>
      </pc:sldChg>
      <pc:sldChg chg="modSp setBg">
        <pc:chgData name="Norbert Oláh" userId="343df27d-cf76-4b1b-b828-1d7a6dc9b04f" providerId="ADAL" clId="{CDD25379-1FE1-4E64-B475-592B83810329}" dt="2024-02-16T14:01:25.316" v="507" actId="20577"/>
        <pc:sldMkLst>
          <pc:docMk/>
          <pc:sldMk cId="0" sldId="351"/>
        </pc:sldMkLst>
        <pc:spChg chg="mod">
          <ac:chgData name="Norbert Oláh" userId="343df27d-cf76-4b1b-b828-1d7a6dc9b04f" providerId="ADAL" clId="{CDD25379-1FE1-4E64-B475-592B83810329}" dt="2024-02-16T14:00:48.123" v="481" actId="14100"/>
          <ac:spMkLst>
            <pc:docMk/>
            <pc:sldMk cId="0" sldId="351"/>
            <ac:spMk id="2" creationId="{EFB32083-95EF-4833-9663-9F6337D28767}"/>
          </ac:spMkLst>
        </pc:spChg>
        <pc:spChg chg="mod">
          <ac:chgData name="Norbert Oláh" userId="343df27d-cf76-4b1b-b828-1d7a6dc9b04f" providerId="ADAL" clId="{CDD25379-1FE1-4E64-B475-592B83810329}" dt="2024-02-16T14:00:22.268" v="471" actId="1076"/>
          <ac:spMkLst>
            <pc:docMk/>
            <pc:sldMk cId="0" sldId="351"/>
            <ac:spMk id="192" creationId="{00000000-0000-0000-0000-000000000000}"/>
          </ac:spMkLst>
        </pc:spChg>
        <pc:spChg chg="mod">
          <ac:chgData name="Norbert Oláh" userId="343df27d-cf76-4b1b-b828-1d7a6dc9b04f" providerId="ADAL" clId="{CDD25379-1FE1-4E64-B475-592B83810329}" dt="2024-02-16T14:01:25.316" v="507" actId="20577"/>
          <ac:spMkLst>
            <pc:docMk/>
            <pc:sldMk cId="0" sldId="351"/>
            <ac:spMk id="193" creationId="{00000000-0000-0000-0000-000000000000}"/>
          </ac:spMkLst>
        </pc:spChg>
        <pc:spChg chg="mod">
          <ac:chgData name="Norbert Oláh" userId="343df27d-cf76-4b1b-b828-1d7a6dc9b04f" providerId="ADAL" clId="{CDD25379-1FE1-4E64-B475-592B83810329}" dt="2024-02-16T14:00:37.069" v="478" actId="20577"/>
          <ac:spMkLst>
            <pc:docMk/>
            <pc:sldMk cId="0" sldId="351"/>
            <ac:spMk id="195" creationId="{00000000-0000-0000-0000-000000000000}"/>
          </ac:spMkLst>
        </pc:spChg>
      </pc:sldChg>
      <pc:sldChg chg="modSp add setBg">
        <pc:chgData name="Norbert Oláh" userId="343df27d-cf76-4b1b-b828-1d7a6dc9b04f" providerId="ADAL" clId="{CDD25379-1FE1-4E64-B475-592B83810329}" dt="2024-02-16T14:04:32.778" v="567" actId="20577"/>
        <pc:sldMkLst>
          <pc:docMk/>
          <pc:sldMk cId="0" sldId="352"/>
        </pc:sldMkLst>
        <pc:spChg chg="mod">
          <ac:chgData name="Norbert Oláh" userId="343df27d-cf76-4b1b-b828-1d7a6dc9b04f" providerId="ADAL" clId="{CDD25379-1FE1-4E64-B475-592B83810329}" dt="2024-02-16T14:04:32.778" v="567" actId="20577"/>
          <ac:spMkLst>
            <pc:docMk/>
            <pc:sldMk cId="0" sldId="352"/>
            <ac:spMk id="201" creationId="{00000000-0000-0000-0000-000000000000}"/>
          </ac:spMkLst>
        </pc:spChg>
        <pc:spChg chg="mod">
          <ac:chgData name="Norbert Oláh" userId="343df27d-cf76-4b1b-b828-1d7a6dc9b04f" providerId="ADAL" clId="{CDD25379-1FE1-4E64-B475-592B83810329}" dt="2024-02-16T14:03:43.085" v="551"/>
          <ac:spMkLst>
            <pc:docMk/>
            <pc:sldMk cId="0" sldId="352"/>
            <ac:spMk id="202" creationId="{00000000-0000-0000-0000-000000000000}"/>
          </ac:spMkLst>
        </pc:spChg>
        <pc:picChg chg="mod">
          <ac:chgData name="Norbert Oláh" userId="343df27d-cf76-4b1b-b828-1d7a6dc9b04f" providerId="ADAL" clId="{CDD25379-1FE1-4E64-B475-592B83810329}" dt="2024-02-16T14:03:07.437" v="533" actId="1076"/>
          <ac:picMkLst>
            <pc:docMk/>
            <pc:sldMk cId="0" sldId="352"/>
            <ac:picMk id="203" creationId="{00000000-0000-0000-0000-000000000000}"/>
          </ac:picMkLst>
        </pc:picChg>
      </pc:sldChg>
      <pc:sldChg chg="modSp add">
        <pc:chgData name="Norbert Oláh" userId="343df27d-cf76-4b1b-b828-1d7a6dc9b04f" providerId="ADAL" clId="{CDD25379-1FE1-4E64-B475-592B83810329}" dt="2024-02-16T14:04:59.356" v="588" actId="20577"/>
        <pc:sldMkLst>
          <pc:docMk/>
          <pc:sldMk cId="1531484702" sldId="353"/>
        </pc:sldMkLst>
        <pc:spChg chg="mod">
          <ac:chgData name="Norbert Oláh" userId="343df27d-cf76-4b1b-b828-1d7a6dc9b04f" providerId="ADAL" clId="{CDD25379-1FE1-4E64-B475-592B83810329}" dt="2024-02-16T14:04:59.356" v="588" actId="20577"/>
          <ac:spMkLst>
            <pc:docMk/>
            <pc:sldMk cId="1531484702" sldId="353"/>
            <ac:spMk id="2" creationId="{AD18A23B-4C6B-4063-9B3F-02F74DDEE412}"/>
          </ac:spMkLst>
        </pc:spChg>
      </pc:sldChg>
      <pc:sldChg chg="addSp delSp modSp add setBg">
        <pc:chgData name="Norbert Oláh" userId="343df27d-cf76-4b1b-b828-1d7a6dc9b04f" providerId="ADAL" clId="{CDD25379-1FE1-4E64-B475-592B83810329}" dt="2024-02-16T14:07:24.843" v="638" actId="14100"/>
        <pc:sldMkLst>
          <pc:docMk/>
          <pc:sldMk cId="0" sldId="354"/>
        </pc:sldMkLst>
        <pc:spChg chg="add mod">
          <ac:chgData name="Norbert Oláh" userId="343df27d-cf76-4b1b-b828-1d7a6dc9b04f" providerId="ADAL" clId="{CDD25379-1FE1-4E64-B475-592B83810329}" dt="2024-02-16T14:07:19.492" v="636" actId="1076"/>
          <ac:spMkLst>
            <pc:docMk/>
            <pc:sldMk cId="0" sldId="354"/>
            <ac:spMk id="12" creationId="{6F8FDA33-24A6-4B9F-B024-1AB6A51C6411}"/>
          </ac:spMkLst>
        </pc:spChg>
        <pc:spChg chg="add mod">
          <ac:chgData name="Norbert Oláh" userId="343df27d-cf76-4b1b-b828-1d7a6dc9b04f" providerId="ADAL" clId="{CDD25379-1FE1-4E64-B475-592B83810329}" dt="2024-02-16T14:07:10.024" v="634" actId="1076"/>
          <ac:spMkLst>
            <pc:docMk/>
            <pc:sldMk cId="0" sldId="354"/>
            <ac:spMk id="13" creationId="{0779DF7A-E0E0-443F-82C9-1B6F570EF873}"/>
          </ac:spMkLst>
        </pc:spChg>
        <pc:spChg chg="add mod">
          <ac:chgData name="Norbert Oláh" userId="343df27d-cf76-4b1b-b828-1d7a6dc9b04f" providerId="ADAL" clId="{CDD25379-1FE1-4E64-B475-592B83810329}" dt="2024-02-16T14:07:07.418" v="633" actId="1076"/>
          <ac:spMkLst>
            <pc:docMk/>
            <pc:sldMk cId="0" sldId="354"/>
            <ac:spMk id="14" creationId="{5A065FAE-5DA0-4899-9315-4F939775A64E}"/>
          </ac:spMkLst>
        </pc:spChg>
        <pc:spChg chg="add mod">
          <ac:chgData name="Norbert Oláh" userId="343df27d-cf76-4b1b-b828-1d7a6dc9b04f" providerId="ADAL" clId="{CDD25379-1FE1-4E64-B475-592B83810329}" dt="2024-02-16T14:07:13.263" v="635" actId="14100"/>
          <ac:spMkLst>
            <pc:docMk/>
            <pc:sldMk cId="0" sldId="354"/>
            <ac:spMk id="15" creationId="{8D778A0E-8C1E-4336-B41F-4E2F2FC435C7}"/>
          </ac:spMkLst>
        </pc:spChg>
        <pc:spChg chg="add mod">
          <ac:chgData name="Norbert Oláh" userId="343df27d-cf76-4b1b-b828-1d7a6dc9b04f" providerId="ADAL" clId="{CDD25379-1FE1-4E64-B475-592B83810329}" dt="2024-02-16T14:07:04.844" v="632" actId="1076"/>
          <ac:spMkLst>
            <pc:docMk/>
            <pc:sldMk cId="0" sldId="354"/>
            <ac:spMk id="16" creationId="{04ED6765-2E1B-4F0F-9E5B-86AF99E21C12}"/>
          </ac:spMkLst>
        </pc:spChg>
        <pc:spChg chg="add mod">
          <ac:chgData name="Norbert Oláh" userId="343df27d-cf76-4b1b-b828-1d7a6dc9b04f" providerId="ADAL" clId="{CDD25379-1FE1-4E64-B475-592B83810329}" dt="2024-02-16T14:07:00.967" v="631" actId="1076"/>
          <ac:spMkLst>
            <pc:docMk/>
            <pc:sldMk cId="0" sldId="354"/>
            <ac:spMk id="17" creationId="{746F4737-F395-4C11-A285-C49F02414B14}"/>
          </ac:spMkLst>
        </pc:spChg>
        <pc:spChg chg="del">
          <ac:chgData name="Norbert Oláh" userId="343df27d-cf76-4b1b-b828-1d7a6dc9b04f" providerId="ADAL" clId="{CDD25379-1FE1-4E64-B475-592B83810329}" dt="2024-02-16T14:06:46.202" v="623" actId="478"/>
          <ac:spMkLst>
            <pc:docMk/>
            <pc:sldMk cId="0" sldId="354"/>
            <ac:spMk id="208" creationId="{00000000-0000-0000-0000-000000000000}"/>
          </ac:spMkLst>
        </pc:spChg>
        <pc:spChg chg="del">
          <ac:chgData name="Norbert Oláh" userId="343df27d-cf76-4b1b-b828-1d7a6dc9b04f" providerId="ADAL" clId="{CDD25379-1FE1-4E64-B475-592B83810329}" dt="2024-02-16T14:06:49.557" v="625" actId="478"/>
          <ac:spMkLst>
            <pc:docMk/>
            <pc:sldMk cId="0" sldId="354"/>
            <ac:spMk id="209" creationId="{00000000-0000-0000-0000-000000000000}"/>
          </ac:spMkLst>
        </pc:spChg>
        <pc:spChg chg="mod">
          <ac:chgData name="Norbert Oláh" userId="343df27d-cf76-4b1b-b828-1d7a6dc9b04f" providerId="ADAL" clId="{CDD25379-1FE1-4E64-B475-592B83810329}" dt="2024-02-16T14:07:24.843" v="638" actId="14100"/>
          <ac:spMkLst>
            <pc:docMk/>
            <pc:sldMk cId="0" sldId="354"/>
            <ac:spMk id="210" creationId="{00000000-0000-0000-0000-000000000000}"/>
          </ac:spMkLst>
        </pc:spChg>
        <pc:spChg chg="mod">
          <ac:chgData name="Norbert Oláh" userId="343df27d-cf76-4b1b-b828-1d7a6dc9b04f" providerId="ADAL" clId="{CDD25379-1FE1-4E64-B475-592B83810329}" dt="2024-02-16T14:06:27.675" v="619" actId="1076"/>
          <ac:spMkLst>
            <pc:docMk/>
            <pc:sldMk cId="0" sldId="354"/>
            <ac:spMk id="212" creationId="{00000000-0000-0000-0000-000000000000}"/>
          </ac:spMkLst>
        </pc:spChg>
        <pc:spChg chg="del">
          <ac:chgData name="Norbert Oláh" userId="343df27d-cf76-4b1b-b828-1d7a6dc9b04f" providerId="ADAL" clId="{CDD25379-1FE1-4E64-B475-592B83810329}" dt="2024-02-16T14:06:48.291" v="624" actId="478"/>
          <ac:spMkLst>
            <pc:docMk/>
            <pc:sldMk cId="0" sldId="354"/>
            <ac:spMk id="214" creationId="{00000000-0000-0000-0000-000000000000}"/>
          </ac:spMkLst>
        </pc:spChg>
        <pc:spChg chg="del mod">
          <ac:chgData name="Norbert Oláh" userId="343df27d-cf76-4b1b-b828-1d7a6dc9b04f" providerId="ADAL" clId="{CDD25379-1FE1-4E64-B475-592B83810329}" dt="2024-02-16T14:06:44.816" v="622" actId="478"/>
          <ac:spMkLst>
            <pc:docMk/>
            <pc:sldMk cId="0" sldId="354"/>
            <ac:spMk id="215" creationId="{00000000-0000-0000-0000-000000000000}"/>
          </ac:spMkLst>
        </pc:spChg>
        <pc:spChg chg="del">
          <ac:chgData name="Norbert Oláh" userId="343df27d-cf76-4b1b-b828-1d7a6dc9b04f" providerId="ADAL" clId="{CDD25379-1FE1-4E64-B475-592B83810329}" dt="2024-02-16T14:06:54.422" v="628" actId="478"/>
          <ac:spMkLst>
            <pc:docMk/>
            <pc:sldMk cId="0" sldId="354"/>
            <ac:spMk id="216" creationId="{00000000-0000-0000-0000-000000000000}"/>
          </ac:spMkLst>
        </pc:spChg>
        <pc:spChg chg="del mod">
          <ac:chgData name="Norbert Oláh" userId="343df27d-cf76-4b1b-b828-1d7a6dc9b04f" providerId="ADAL" clId="{CDD25379-1FE1-4E64-B475-592B83810329}" dt="2024-02-16T14:06:53.172" v="627" actId="478"/>
          <ac:spMkLst>
            <pc:docMk/>
            <pc:sldMk cId="0" sldId="354"/>
            <ac:spMk id="217" creationId="{00000000-0000-0000-0000-000000000000}"/>
          </ac:spMkLst>
        </pc:spChg>
        <pc:picChg chg="mod">
          <ac:chgData name="Norbert Oláh" userId="343df27d-cf76-4b1b-b828-1d7a6dc9b04f" providerId="ADAL" clId="{CDD25379-1FE1-4E64-B475-592B83810329}" dt="2024-02-16T14:06:10.371" v="597" actId="1076"/>
          <ac:picMkLst>
            <pc:docMk/>
            <pc:sldMk cId="0" sldId="354"/>
            <ac:picMk id="213" creationId="{00000000-0000-0000-0000-000000000000}"/>
          </ac:picMkLst>
        </pc:picChg>
      </pc:sldChg>
      <pc:sldMasterChg chg="delSldLayout">
        <pc:chgData name="Norbert Oláh" userId="343df27d-cf76-4b1b-b828-1d7a6dc9b04f" providerId="ADAL" clId="{CDD25379-1FE1-4E64-B475-592B83810329}" dt="2024-02-16T14:07:44.843" v="688" actId="2696"/>
        <pc:sldMasterMkLst>
          <pc:docMk/>
          <pc:sldMasterMk cId="2364494328" sldId="2147483648"/>
        </pc:sldMasterMkLst>
      </pc:sldMasterChg>
    </pc:docChg>
  </pc:docChgLst>
</pc:chgInfo>
</file>

<file path=ppt/media/image1.png>
</file>

<file path=ppt/media/image10.png>
</file>

<file path=ppt/media/image11.png>
</file>

<file path=ppt/media/image12.gif>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AAF571-DCE0-4A21-BCA5-48D4C802D476}" type="datetimeFigureOut">
              <a:rPr lang="en-GB" smtClean="0"/>
              <a:t>18/02/2024</a:t>
            </a:fld>
            <a:endParaRPr lang="en-GB"/>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GB"/>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E6D6C9-C58B-4AF9-8360-5DDECA8AC067}" type="slidenum">
              <a:rPr lang="en-GB" smtClean="0"/>
              <a:t>‹#›</a:t>
            </a:fld>
            <a:endParaRPr lang="en-GB"/>
          </a:p>
        </p:txBody>
      </p:sp>
    </p:spTree>
    <p:extLst>
      <p:ext uri="{BB962C8B-B14F-4D97-AF65-F5344CB8AC3E}">
        <p14:creationId xmlns:p14="http://schemas.microsoft.com/office/powerpoint/2010/main" val="3124320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en.wikipedia.org/wiki/Header_(computing)"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en.bitcoin.it/wiki/Proof_of_work"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en.bitcoin.it/wiki/Hashcash"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solidFill>
                <a:latin typeface="Poppins"/>
                <a:ea typeface="Poppins"/>
                <a:cs typeface="Poppins"/>
                <a:sym typeface="Poppins"/>
              </a:rPr>
              <a:t>The ideologies that went behind the technology. </a:t>
            </a:r>
          </a:p>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3</a:t>
            </a:fld>
            <a:endParaRPr lang="en-GB"/>
          </a:p>
        </p:txBody>
      </p:sp>
    </p:spTree>
    <p:extLst>
      <p:ext uri="{BB962C8B-B14F-4D97-AF65-F5344CB8AC3E}">
        <p14:creationId xmlns:p14="http://schemas.microsoft.com/office/powerpoint/2010/main" val="4663608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12</a:t>
            </a:fld>
            <a:endParaRPr lang="en-GB"/>
          </a:p>
        </p:txBody>
      </p:sp>
    </p:spTree>
    <p:extLst>
      <p:ext uri="{BB962C8B-B14F-4D97-AF65-F5344CB8AC3E}">
        <p14:creationId xmlns:p14="http://schemas.microsoft.com/office/powerpoint/2010/main" val="1181308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13</a:t>
            </a:fld>
            <a:endParaRPr lang="en-GB"/>
          </a:p>
        </p:txBody>
      </p:sp>
    </p:spTree>
    <p:extLst>
      <p:ext uri="{BB962C8B-B14F-4D97-AF65-F5344CB8AC3E}">
        <p14:creationId xmlns:p14="http://schemas.microsoft.com/office/powerpoint/2010/main" val="2720730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a:t>[2]</a:t>
            </a:r>
            <a:r>
              <a:rPr lang="en-US" sz="1200" b="0" i="0" u="none" strike="noStrike" kern="1200" baseline="0" dirty="0">
                <a:solidFill>
                  <a:schemeClr val="tx1"/>
                </a:solidFill>
                <a:latin typeface="+mn-lt"/>
                <a:ea typeface="+mn-ea"/>
                <a:cs typeface="+mn-cs"/>
              </a:rPr>
              <a:t> The following graph shows a broad-spectrum outline of the year-wise progression and adoption</a:t>
            </a:r>
            <a:r>
              <a:rPr lang="hu-HU" sz="1200" b="0" i="0" u="none" strike="noStrike" kern="1200" baseline="0" dirty="0">
                <a:solidFill>
                  <a:schemeClr val="tx1"/>
                </a:solidFill>
                <a:latin typeface="+mn-lt"/>
                <a:ea typeface="+mn-ea"/>
                <a:cs typeface="+mn-cs"/>
              </a:rPr>
              <a:t> </a:t>
            </a:r>
            <a:r>
              <a:rPr lang="hu-HU" sz="1200" b="0" i="0" u="none" strike="noStrike" kern="1200" baseline="0" dirty="0" err="1">
                <a:solidFill>
                  <a:schemeClr val="tx1"/>
                </a:solidFill>
                <a:latin typeface="+mn-lt"/>
                <a:ea typeface="+mn-ea"/>
                <a:cs typeface="+mn-cs"/>
              </a:rPr>
              <a:t>trends</a:t>
            </a:r>
            <a:r>
              <a:rPr lang="hu-HU" sz="1200" b="0" i="0" u="none" strike="noStrike" kern="1200" baseline="0" dirty="0">
                <a:solidFill>
                  <a:schemeClr val="tx1"/>
                </a:solidFill>
                <a:latin typeface="+mn-lt"/>
                <a:ea typeface="+mn-ea"/>
                <a:cs typeface="+mn-cs"/>
              </a:rPr>
              <a:t> of blockchain </a:t>
            </a:r>
            <a:r>
              <a:rPr lang="hu-HU" sz="1200" b="0" i="0" u="none" strike="noStrike" kern="1200" baseline="0" dirty="0" err="1">
                <a:solidFill>
                  <a:schemeClr val="tx1"/>
                </a:solidFill>
                <a:latin typeface="+mn-lt"/>
                <a:ea typeface="+mn-ea"/>
                <a:cs typeface="+mn-cs"/>
              </a:rPr>
              <a:t>technology</a:t>
            </a:r>
            <a:endParaRPr lang="hu-HU" sz="1200" b="0" i="0" u="none" strike="noStrike" kern="1200" baseline="0" dirty="0">
              <a:solidFill>
                <a:schemeClr val="tx1"/>
              </a:solidFill>
              <a:latin typeface="+mn-lt"/>
              <a:ea typeface="+mn-ea"/>
              <a:cs typeface="+mn-cs"/>
            </a:endParaRPr>
          </a:p>
          <a:p>
            <a:r>
              <a:rPr lang="hu-HU" sz="1200" b="0" i="0" u="none" strike="noStrike" kern="1200" baseline="0" dirty="0">
                <a:solidFill>
                  <a:schemeClr val="tx1"/>
                </a:solidFill>
                <a:latin typeface="+mn-lt"/>
                <a:ea typeface="+mn-ea"/>
                <a:cs typeface="+mn-cs"/>
              </a:rPr>
              <a:t>Mondanivalóm: Az </a:t>
            </a:r>
            <a:r>
              <a:rPr lang="hu-HU" sz="1200" b="0" i="0" u="none" strike="noStrike" kern="1200" baseline="0" dirty="0" err="1">
                <a:solidFill>
                  <a:schemeClr val="tx1"/>
                </a:solidFill>
                <a:latin typeface="+mn-lt"/>
                <a:ea typeface="+mn-ea"/>
                <a:cs typeface="+mn-cs"/>
              </a:rPr>
              <a:t>abrá</a:t>
            </a:r>
            <a:r>
              <a:rPr lang="hu-HU" sz="1200" b="0" i="0" u="none" strike="noStrike" kern="1200" baseline="0" dirty="0">
                <a:solidFill>
                  <a:schemeClr val="tx1"/>
                </a:solidFill>
                <a:latin typeface="+mn-lt"/>
                <a:ea typeface="+mn-ea"/>
                <a:cs typeface="+mn-cs"/>
              </a:rPr>
              <a:t> a blokklánc technológia éves fejlődését mutatja be. Folyamatos kutatások és megvalósítási területek, technikák </a:t>
            </a:r>
            <a:r>
              <a:rPr lang="hu-HU" sz="1200" b="0" i="0" u="none" strike="noStrike" kern="1200" baseline="0" dirty="0" err="1">
                <a:solidFill>
                  <a:schemeClr val="tx1"/>
                </a:solidFill>
                <a:latin typeface="+mn-lt"/>
                <a:ea typeface="+mn-ea"/>
                <a:cs typeface="+mn-cs"/>
              </a:rPr>
              <a:t>figyelhetőek</a:t>
            </a:r>
            <a:r>
              <a:rPr lang="hu-HU" sz="1200" b="0" i="0" u="none" strike="noStrike" kern="1200" baseline="0" dirty="0">
                <a:solidFill>
                  <a:schemeClr val="tx1"/>
                </a:solidFill>
                <a:latin typeface="+mn-lt"/>
                <a:ea typeface="+mn-ea"/>
                <a:cs typeface="+mn-cs"/>
              </a:rPr>
              <a:t> meg benne egész az indulásától, napjainkig. Ezentúl </a:t>
            </a:r>
            <a:r>
              <a:rPr lang="hu-HU" sz="1200" b="0" i="0" u="none" strike="noStrike" kern="1200" baseline="0" dirty="0" err="1">
                <a:solidFill>
                  <a:schemeClr val="tx1"/>
                </a:solidFill>
                <a:latin typeface="+mn-lt"/>
                <a:ea typeface="+mn-ea"/>
                <a:cs typeface="+mn-cs"/>
              </a:rPr>
              <a:t>future</a:t>
            </a:r>
            <a:r>
              <a:rPr lang="hu-HU" sz="1200" b="0" i="0" u="none" strike="noStrike" kern="1200" baseline="0" dirty="0">
                <a:solidFill>
                  <a:schemeClr val="tx1"/>
                </a:solidFill>
                <a:latin typeface="+mn-lt"/>
                <a:ea typeface="+mn-ea"/>
                <a:cs typeface="+mn-cs"/>
              </a:rPr>
              <a:t> </a:t>
            </a:r>
            <a:r>
              <a:rPr lang="hu-HU" sz="1200" b="0" i="0" u="none" strike="noStrike" kern="1200" baseline="0" dirty="0" err="1">
                <a:solidFill>
                  <a:schemeClr val="tx1"/>
                </a:solidFill>
                <a:latin typeface="+mn-lt"/>
                <a:ea typeface="+mn-ea"/>
                <a:cs typeface="+mn-cs"/>
              </a:rPr>
              <a:t>planst</a:t>
            </a:r>
            <a:r>
              <a:rPr lang="hu-HU" sz="1200" b="0" i="0" u="none" strike="noStrike" kern="1200" baseline="0" dirty="0">
                <a:solidFill>
                  <a:schemeClr val="tx1"/>
                </a:solidFill>
                <a:latin typeface="+mn-lt"/>
                <a:ea typeface="+mn-ea"/>
                <a:cs typeface="+mn-cs"/>
              </a:rPr>
              <a:t> is tartalmaz.</a:t>
            </a:r>
            <a:endParaRPr lang="hu-HU" dirty="0"/>
          </a:p>
        </p:txBody>
      </p:sp>
      <p:sp>
        <p:nvSpPr>
          <p:cNvPr id="4" name="Slide Number Placeholder 3"/>
          <p:cNvSpPr>
            <a:spLocks noGrp="1"/>
          </p:cNvSpPr>
          <p:nvPr>
            <p:ph type="sldNum" sz="quarter" idx="5"/>
          </p:nvPr>
        </p:nvSpPr>
        <p:spPr/>
        <p:txBody>
          <a:bodyPr/>
          <a:lstStyle/>
          <a:p>
            <a:fld id="{2327FE86-0ED5-4D24-A354-D5F83E0F815E}" type="slidenum">
              <a:rPr lang="hu-HU" smtClean="0"/>
              <a:t>14</a:t>
            </a:fld>
            <a:endParaRPr lang="hu-HU"/>
          </a:p>
        </p:txBody>
      </p:sp>
    </p:spTree>
    <p:extLst>
      <p:ext uri="{BB962C8B-B14F-4D97-AF65-F5344CB8AC3E}">
        <p14:creationId xmlns:p14="http://schemas.microsoft.com/office/powerpoint/2010/main" val="37003561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15</a:t>
            </a:fld>
            <a:endParaRPr lang="en-GB"/>
          </a:p>
        </p:txBody>
      </p:sp>
    </p:spTree>
    <p:extLst>
      <p:ext uri="{BB962C8B-B14F-4D97-AF65-F5344CB8AC3E}">
        <p14:creationId xmlns:p14="http://schemas.microsoft.com/office/powerpoint/2010/main" val="257214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9853ba8738_0_6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9853ba8738_0_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accent1"/>
              </a:buClr>
              <a:buSzPts val="1100"/>
              <a:buChar char="●"/>
            </a:pPr>
            <a:endParaRPr dirty="0">
              <a:solidFill>
                <a:schemeClr val="accent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9853ba8738_0_6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9853ba8738_0_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accent1"/>
              </a:buClr>
              <a:buSzPts val="1100"/>
              <a:buChar char="●"/>
            </a:pPr>
            <a:r>
              <a:rPr lang="en" dirty="0">
                <a:solidFill>
                  <a:schemeClr val="accent1"/>
                </a:solidFill>
                <a:latin typeface="Proxima Nova"/>
                <a:ea typeface="Proxima Nova"/>
                <a:cs typeface="Proxima Nova"/>
                <a:sym typeface="Proxima Nova"/>
              </a:rPr>
              <a:t>they didn’t just say aite let’s make a cryptocurrency and succeed the first try </a:t>
            </a:r>
            <a:endParaRPr dirty="0">
              <a:solidFill>
                <a:schemeClr val="accent1"/>
              </a:solidFill>
              <a:latin typeface="Proxima Nova"/>
              <a:ea typeface="Proxima Nova"/>
              <a:cs typeface="Proxima Nova"/>
              <a:sym typeface="Proxima Nova"/>
            </a:endParaRPr>
          </a:p>
          <a:p>
            <a:pPr marL="914400" lvl="1" indent="-298450" algn="l" rtl="0">
              <a:lnSpc>
                <a:spcPct val="115000"/>
              </a:lnSpc>
              <a:spcBef>
                <a:spcPts val="0"/>
              </a:spcBef>
              <a:spcAft>
                <a:spcPts val="0"/>
              </a:spcAft>
              <a:buClr>
                <a:schemeClr val="accent1"/>
              </a:buClr>
              <a:buSzPts val="1100"/>
              <a:buChar char="○"/>
            </a:pPr>
            <a:r>
              <a:rPr lang="en" dirty="0">
                <a:solidFill>
                  <a:schemeClr val="accent1"/>
                </a:solidFill>
                <a:latin typeface="Proxima Nova"/>
                <a:ea typeface="Proxima Nova"/>
                <a:cs typeface="Proxima Nova"/>
                <a:sym typeface="Proxima Nova"/>
              </a:rPr>
              <a:t>digicash: so this really smart cryptographer named david chaum (og crypto wizard) invented ecash, which uses a “blind signature scheme” where you can have a public and private key, sign off on transactions without revealing anything about your identity, but be able to consistently use your private key and stay pseudonymous</a:t>
            </a:r>
            <a:endParaRPr dirty="0">
              <a:solidFill>
                <a:schemeClr val="accent1"/>
              </a:solidFill>
              <a:latin typeface="Proxima Nova"/>
              <a:ea typeface="Proxima Nova"/>
              <a:cs typeface="Proxima Nova"/>
              <a:sym typeface="Proxima Nova"/>
            </a:endParaRPr>
          </a:p>
          <a:p>
            <a:pPr marL="1371600" lvl="2" indent="-298450" algn="l" rtl="0">
              <a:lnSpc>
                <a:spcPct val="115000"/>
              </a:lnSpc>
              <a:spcBef>
                <a:spcPts val="0"/>
              </a:spcBef>
              <a:spcAft>
                <a:spcPts val="0"/>
              </a:spcAft>
              <a:buClr>
                <a:schemeClr val="accent1"/>
              </a:buClr>
              <a:buSzPts val="1100"/>
              <a:buChar char="■"/>
            </a:pPr>
            <a:r>
              <a:rPr lang="en" dirty="0">
                <a:solidFill>
                  <a:schemeClr val="accent1"/>
                </a:solidFill>
                <a:latin typeface="Proxima Nova"/>
                <a:ea typeface="Proxima Nova"/>
                <a:cs typeface="Proxima Nova"/>
                <a:sym typeface="Proxima Nova"/>
              </a:rPr>
              <a:t>centralization is a problem because of trust, transaction fees, security - everything was run by David Chaum’s company</a:t>
            </a:r>
            <a:endParaRPr dirty="0">
              <a:solidFill>
                <a:schemeClr val="accent1"/>
              </a:solidFill>
              <a:latin typeface="Proxima Nova"/>
              <a:ea typeface="Proxima Nova"/>
              <a:cs typeface="Proxima Nova"/>
              <a:sym typeface="Proxima Nova"/>
            </a:endParaRPr>
          </a:p>
          <a:p>
            <a:pPr marL="1371600" lvl="2" indent="-298450" algn="l" rtl="0">
              <a:lnSpc>
                <a:spcPct val="115000"/>
              </a:lnSpc>
              <a:spcBef>
                <a:spcPts val="0"/>
              </a:spcBef>
              <a:spcAft>
                <a:spcPts val="0"/>
              </a:spcAft>
              <a:buClr>
                <a:schemeClr val="accent1"/>
              </a:buClr>
              <a:buSzPts val="1100"/>
              <a:buChar char="■"/>
            </a:pPr>
            <a:r>
              <a:rPr lang="en" dirty="0">
                <a:solidFill>
                  <a:schemeClr val="accent1"/>
                </a:solidFill>
                <a:latin typeface="Proxima Nova"/>
                <a:ea typeface="Proxima Nova"/>
                <a:cs typeface="Proxima Nova"/>
                <a:sym typeface="Proxima Nova"/>
              </a:rPr>
              <a:t>that’s why people started looking into making a decentralized currency</a:t>
            </a:r>
            <a:endParaRPr dirty="0">
              <a:solidFill>
                <a:schemeClr val="accent1"/>
              </a:solidFill>
            </a:endParaRPr>
          </a:p>
        </p:txBody>
      </p:sp>
    </p:spTree>
    <p:extLst>
      <p:ext uri="{BB962C8B-B14F-4D97-AF65-F5344CB8AC3E}">
        <p14:creationId xmlns:p14="http://schemas.microsoft.com/office/powerpoint/2010/main" val="41032060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18</a:t>
            </a:fld>
            <a:endParaRPr lang="en-GB"/>
          </a:p>
        </p:txBody>
      </p:sp>
    </p:spTree>
    <p:extLst>
      <p:ext uri="{BB962C8B-B14F-4D97-AF65-F5344CB8AC3E}">
        <p14:creationId xmlns:p14="http://schemas.microsoft.com/office/powerpoint/2010/main" val="3117655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9853ba8738_0_6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9853ba8738_0_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914400" lvl="1" indent="-298450" algn="l" rtl="0">
              <a:lnSpc>
                <a:spcPct val="115000"/>
              </a:lnSpc>
              <a:spcBef>
                <a:spcPts val="0"/>
              </a:spcBef>
              <a:spcAft>
                <a:spcPts val="0"/>
              </a:spcAft>
              <a:buClr>
                <a:srgbClr val="FFAB40"/>
              </a:buClr>
              <a:buSzPts val="1100"/>
              <a:buChar char="○"/>
            </a:pPr>
            <a:r>
              <a:rPr lang="en-US" b="0" i="0" dirty="0" err="1">
                <a:solidFill>
                  <a:srgbClr val="202122"/>
                </a:solidFill>
                <a:effectLst/>
                <a:latin typeface="Arial" panose="020B0604020202020204" pitchFamily="34" charset="0"/>
              </a:rPr>
              <a:t>Hashcash</a:t>
            </a:r>
            <a:r>
              <a:rPr lang="en-US" b="0" i="0" dirty="0">
                <a:solidFill>
                  <a:srgbClr val="202122"/>
                </a:solidFill>
                <a:effectLst/>
                <a:latin typeface="Arial" panose="020B0604020202020204" pitchFamily="34" charset="0"/>
              </a:rPr>
              <a:t> is a cryptographic hash-based proof-of-work algorithm</a:t>
            </a:r>
            <a:r>
              <a:rPr lang="hu-HU" b="0" i="0" dirty="0">
                <a:solidFill>
                  <a:srgbClr val="202122"/>
                </a:solidFill>
                <a:effectLst/>
                <a:latin typeface="Arial" panose="020B0604020202020204" pitchFamily="34" charset="0"/>
              </a:rPr>
              <a:t>, </a:t>
            </a:r>
            <a:r>
              <a:rPr lang="en-US" b="0" i="0" dirty="0">
                <a:solidFill>
                  <a:srgbClr val="202122"/>
                </a:solidFill>
                <a:effectLst/>
                <a:latin typeface="Arial" panose="020B0604020202020204" pitchFamily="34" charset="0"/>
              </a:rPr>
              <a:t>stamp is added to the </a:t>
            </a:r>
            <a:r>
              <a:rPr lang="en-US" b="0" i="0" u="none" strike="noStrike" dirty="0">
                <a:solidFill>
                  <a:srgbClr val="0645AD"/>
                </a:solidFill>
                <a:effectLst/>
                <a:latin typeface="Arial" panose="020B0604020202020204" pitchFamily="34" charset="0"/>
                <a:hlinkClick r:id="rId3" tooltip="Header (computing)"/>
              </a:rPr>
              <a:t>header</a:t>
            </a:r>
            <a:r>
              <a:rPr lang="en-US" b="0" i="0" dirty="0">
                <a:solidFill>
                  <a:srgbClr val="202122"/>
                </a:solidFill>
                <a:effectLst/>
                <a:latin typeface="Arial" panose="020B0604020202020204" pitchFamily="34" charset="0"/>
              </a:rPr>
              <a:t> of an email </a:t>
            </a:r>
            <a:endParaRPr lang="hu-HU" b="0" i="0" dirty="0">
              <a:solidFill>
                <a:srgbClr val="202122"/>
              </a:solidFill>
              <a:effectLst/>
              <a:latin typeface="Arial" panose="020B0604020202020204" pitchFamily="34" charset="0"/>
            </a:endParaRPr>
          </a:p>
          <a:p>
            <a:pPr marL="914400" lvl="1" indent="-298450" algn="l" rtl="0">
              <a:lnSpc>
                <a:spcPct val="115000"/>
              </a:lnSpc>
              <a:spcBef>
                <a:spcPts val="0"/>
              </a:spcBef>
              <a:spcAft>
                <a:spcPts val="0"/>
              </a:spcAft>
              <a:buClr>
                <a:srgbClr val="FFAB40"/>
              </a:buClr>
              <a:buSzPts val="1100"/>
              <a:buChar char="○"/>
            </a:pPr>
            <a:r>
              <a:rPr lang="hu-HU" b="0" i="0" dirty="0" err="1">
                <a:solidFill>
                  <a:srgbClr val="202122"/>
                </a:solidFill>
                <a:effectLst/>
                <a:latin typeface="Arial" panose="020B0604020202020204" pitchFamily="34" charset="0"/>
              </a:rPr>
              <a:t>For</a:t>
            </a:r>
            <a:r>
              <a:rPr lang="hu-HU" b="0" i="0" dirty="0">
                <a:solidFill>
                  <a:srgbClr val="202122"/>
                </a:solidFill>
                <a:effectLst/>
                <a:latin typeface="Arial" panose="020B0604020202020204" pitchFamily="34" charset="0"/>
              </a:rPr>
              <a:t> email </a:t>
            </a:r>
            <a:r>
              <a:rPr lang="hu-HU" b="0" i="0" dirty="0" err="1">
                <a:solidFill>
                  <a:srgbClr val="202122"/>
                </a:solidFill>
                <a:effectLst/>
                <a:latin typeface="Arial" panose="020B0604020202020204" pitchFamily="34" charset="0"/>
              </a:rPr>
              <a:t>uses</a:t>
            </a:r>
            <a:r>
              <a:rPr lang="hu-HU" b="0" i="0" dirty="0">
                <a:solidFill>
                  <a:srgbClr val="202122"/>
                </a:solidFill>
                <a:effectLst/>
                <a:latin typeface="Arial" panose="020B0604020202020204" pitchFamily="34" charset="0"/>
              </a:rPr>
              <a:t>, </a:t>
            </a:r>
            <a:r>
              <a:rPr lang="en-US" b="0" i="0" dirty="0">
                <a:solidFill>
                  <a:srgbClr val="202122"/>
                </a:solidFill>
                <a:effectLst/>
                <a:latin typeface="Arial" panose="020B0604020202020204" pitchFamily="34" charset="0"/>
              </a:rPr>
              <a:t>the sender has taken a certain amount of time to generate the stamp and send the email, it is unlikely that they are a spammer.</a:t>
            </a:r>
            <a:endParaRPr lang="hu-HU" b="0" i="0" dirty="0">
              <a:solidFill>
                <a:srgbClr val="202122"/>
              </a:solidFill>
              <a:effectLst/>
              <a:latin typeface="Arial" panose="020B0604020202020204" pitchFamily="34" charset="0"/>
            </a:endParaRPr>
          </a:p>
          <a:p>
            <a:pPr marL="914400" lvl="1" indent="-298450" algn="l" rtl="0">
              <a:lnSpc>
                <a:spcPct val="115000"/>
              </a:lnSpc>
              <a:spcBef>
                <a:spcPts val="0"/>
              </a:spcBef>
              <a:spcAft>
                <a:spcPts val="0"/>
              </a:spcAft>
              <a:buClr>
                <a:srgbClr val="FFAB40"/>
              </a:buClr>
              <a:buSzPts val="1100"/>
              <a:buChar char="○"/>
            </a:pPr>
            <a:r>
              <a:rPr lang="en-US" b="0" i="0" dirty="0">
                <a:solidFill>
                  <a:srgbClr val="202122"/>
                </a:solidFill>
                <a:effectLst/>
                <a:latin typeface="Arial" panose="020B0604020202020204" pitchFamily="34" charset="0"/>
              </a:rPr>
              <a:t>The header contains the recipient's email address</a:t>
            </a:r>
            <a:r>
              <a:rPr lang="hu-HU" b="0" i="0" dirty="0">
                <a:solidFill>
                  <a:srgbClr val="202122"/>
                </a:solidFill>
                <a:effectLst/>
                <a:latin typeface="Arial" panose="020B0604020202020204" pitchFamily="34" charset="0"/>
              </a:rPr>
              <a:t> and </a:t>
            </a:r>
            <a:r>
              <a:rPr lang="hu-HU" b="0" i="0" dirty="0" err="1">
                <a:solidFill>
                  <a:srgbClr val="202122"/>
                </a:solidFill>
                <a:effectLst/>
                <a:latin typeface="Arial" panose="020B0604020202020204" pitchFamily="34" charset="0"/>
              </a:rPr>
              <a:t>date</a:t>
            </a:r>
            <a:r>
              <a:rPr lang="hu-HU" b="0" i="0" dirty="0">
                <a:solidFill>
                  <a:srgbClr val="202122"/>
                </a:solidFill>
                <a:effectLst/>
                <a:latin typeface="Arial" panose="020B0604020202020204" pitchFamily="34" charset="0"/>
              </a:rPr>
              <a:t> -&gt; </a:t>
            </a:r>
            <a:r>
              <a:rPr lang="en-US" b="0" i="0" dirty="0">
                <a:solidFill>
                  <a:srgbClr val="202122"/>
                </a:solidFill>
                <a:effectLst/>
                <a:latin typeface="Arial" panose="020B0604020202020204" pitchFamily="34" charset="0"/>
              </a:rPr>
              <a:t>that a different header be computed for each recipient.  </a:t>
            </a:r>
            <a:endParaRPr lang="hu-HU" dirty="0">
              <a:solidFill>
                <a:srgbClr val="FFAB40"/>
              </a:solidFill>
              <a:latin typeface="Proxima Nova"/>
              <a:ea typeface="Proxima Nova"/>
              <a:cs typeface="Proxima Nova"/>
              <a:sym typeface="Proxima Nova"/>
            </a:endParaRPr>
          </a:p>
          <a:p>
            <a:pPr marL="914400" lvl="1" indent="-298450" algn="l" rtl="0">
              <a:lnSpc>
                <a:spcPct val="115000"/>
              </a:lnSpc>
              <a:spcBef>
                <a:spcPts val="0"/>
              </a:spcBef>
              <a:spcAft>
                <a:spcPts val="0"/>
              </a:spcAft>
              <a:buClr>
                <a:srgbClr val="FFAB40"/>
              </a:buClr>
              <a:buSzPts val="1100"/>
              <a:buChar char="○"/>
            </a:pPr>
            <a:r>
              <a:rPr lang="en" dirty="0">
                <a:solidFill>
                  <a:srgbClr val="FFAB40"/>
                </a:solidFill>
                <a:latin typeface="Proxima Nova"/>
                <a:ea typeface="Proxima Nova"/>
                <a:cs typeface="Proxima Nova"/>
                <a:sym typeface="Proxima Nova"/>
              </a:rPr>
              <a:t>hashcash addressed the problem that, in a digital world where you can copy-paste anything you need a central bank to issue money in order to make it scarce and trustworthy</a:t>
            </a:r>
            <a:endParaRPr dirty="0">
              <a:solidFill>
                <a:srgbClr val="FFAB40"/>
              </a:solidFill>
              <a:latin typeface="Proxima Nova"/>
              <a:ea typeface="Proxima Nova"/>
              <a:cs typeface="Proxima Nova"/>
              <a:sym typeface="Proxima Nova"/>
            </a:endParaRPr>
          </a:p>
          <a:p>
            <a:pPr marL="1371600" lvl="2" indent="-298450" algn="l" rtl="0">
              <a:lnSpc>
                <a:spcPct val="115000"/>
              </a:lnSpc>
              <a:spcBef>
                <a:spcPts val="0"/>
              </a:spcBef>
              <a:spcAft>
                <a:spcPts val="0"/>
              </a:spcAft>
              <a:buClr>
                <a:srgbClr val="FFAB40"/>
              </a:buClr>
              <a:buSzPts val="1100"/>
              <a:buChar char="■"/>
            </a:pPr>
            <a:r>
              <a:rPr lang="en" dirty="0">
                <a:solidFill>
                  <a:srgbClr val="FFAB40"/>
                </a:solidFill>
                <a:latin typeface="Proxima Nova"/>
                <a:ea typeface="Proxima Nova"/>
                <a:cs typeface="Proxima Nova"/>
                <a:sym typeface="Proxima Nova"/>
              </a:rPr>
              <a:t>they said ok let’s make it so that you have to expend resources and a certain amount of time has to pass before you can mint more money - what does this sound like?</a:t>
            </a:r>
            <a:endParaRPr dirty="0">
              <a:solidFill>
                <a:srgbClr val="FFAB40"/>
              </a:solidFill>
              <a:latin typeface="Proxima Nova"/>
              <a:ea typeface="Proxima Nova"/>
              <a:cs typeface="Proxima Nova"/>
              <a:sym typeface="Proxima Nova"/>
            </a:endParaRPr>
          </a:p>
          <a:p>
            <a:pPr marL="1371600" lvl="2" indent="-298450" algn="l" rtl="0">
              <a:lnSpc>
                <a:spcPct val="115000"/>
              </a:lnSpc>
              <a:spcBef>
                <a:spcPts val="0"/>
              </a:spcBef>
              <a:spcAft>
                <a:spcPts val="0"/>
              </a:spcAft>
              <a:buClr>
                <a:srgbClr val="FFAB40"/>
              </a:buClr>
              <a:buSzPts val="1100"/>
              <a:buChar char="■"/>
            </a:pPr>
            <a:r>
              <a:rPr lang="en" dirty="0">
                <a:solidFill>
                  <a:srgbClr val="FFAB40"/>
                </a:solidFill>
                <a:latin typeface="Proxima Nova"/>
                <a:ea typeface="Proxima Nova"/>
                <a:cs typeface="Proxima Nova"/>
                <a:sym typeface="Proxima Nova"/>
              </a:rPr>
              <a:t>the cryptographic hash function</a:t>
            </a:r>
            <a:endParaRPr dirty="0">
              <a:solidFill>
                <a:srgbClr val="FFAB40"/>
              </a:solidFill>
              <a:latin typeface="Proxima Nova"/>
              <a:ea typeface="Proxima Nova"/>
              <a:cs typeface="Proxima Nova"/>
              <a:sym typeface="Proxima Nova"/>
            </a:endParaRPr>
          </a:p>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9853ba8738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9853ba8738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222222"/>
                </a:solidFill>
                <a:effectLst/>
                <a:latin typeface="Arial" panose="020B0604020202020204" pitchFamily="34" charset="0"/>
              </a:rPr>
              <a:t>anonymous, distributed electronic cash system</a:t>
            </a:r>
            <a:endParaRPr lang="hu-HU" b="0" i="0" dirty="0">
              <a:solidFill>
                <a:srgbClr val="222222"/>
              </a:solidFill>
              <a:effectLst/>
              <a:latin typeface="Arial" panose="020B0604020202020204" pitchFamily="34" charset="0"/>
            </a:endParaRPr>
          </a:p>
          <a:p>
            <a:pPr marL="0" lvl="0" indent="0" algn="l" rtl="0">
              <a:spcBef>
                <a:spcPts val="0"/>
              </a:spcBef>
              <a:spcAft>
                <a:spcPts val="0"/>
              </a:spcAft>
              <a:buNone/>
            </a:pPr>
            <a:r>
              <a:rPr lang="en-US" b="0" i="0" dirty="0">
                <a:solidFill>
                  <a:srgbClr val="222222"/>
                </a:solidFill>
                <a:effectLst/>
                <a:latin typeface="Arial" panose="020B0604020202020204" pitchFamily="34" charset="0"/>
              </a:rPr>
              <a:t>a </a:t>
            </a:r>
            <a:r>
              <a:rPr lang="en-US" b="0" i="0" u="none" strike="noStrike" dirty="0">
                <a:solidFill>
                  <a:srgbClr val="0645AD"/>
                </a:solidFill>
                <a:effectLst/>
                <a:latin typeface="Arial" panose="020B0604020202020204" pitchFamily="34" charset="0"/>
                <a:hlinkClick r:id="rId3" tooltip="Proof of work"/>
              </a:rPr>
              <a:t>proof of work</a:t>
            </a:r>
            <a:r>
              <a:rPr lang="en-US" b="0" i="0" dirty="0">
                <a:solidFill>
                  <a:srgbClr val="222222"/>
                </a:solidFill>
                <a:effectLst/>
                <a:latin typeface="Arial" panose="020B0604020202020204" pitchFamily="34" charset="0"/>
              </a:rPr>
              <a:t> function is proposed as a means of creating money</a:t>
            </a:r>
            <a:r>
              <a:rPr lang="hu-HU" b="0" i="0" dirty="0">
                <a:solidFill>
                  <a:srgbClr val="222222"/>
                </a:solidFill>
                <a:effectLst/>
                <a:latin typeface="Arial" panose="020B0604020202020204" pitchFamily="34" charset="0"/>
              </a:rPr>
              <a:t>, </a:t>
            </a:r>
            <a:r>
              <a:rPr lang="hu-HU" b="0" i="0" dirty="0" err="1">
                <a:solidFill>
                  <a:srgbClr val="222222"/>
                </a:solidFill>
                <a:effectLst/>
                <a:latin typeface="Arial" panose="020B0604020202020204" pitchFamily="34" charset="0"/>
              </a:rPr>
              <a:t>possible</a:t>
            </a:r>
            <a:r>
              <a:rPr lang="hu-HU" b="0" i="0" dirty="0">
                <a:solidFill>
                  <a:srgbClr val="222222"/>
                </a:solidFill>
                <a:effectLst/>
                <a:latin typeface="Arial" panose="020B0604020202020204" pitchFamily="34" charset="0"/>
              </a:rPr>
              <a:t> </a:t>
            </a:r>
            <a:r>
              <a:rPr lang="hu-HU" b="0" i="0" dirty="0" err="1">
                <a:solidFill>
                  <a:srgbClr val="222222"/>
                </a:solidFill>
                <a:effectLst/>
                <a:latin typeface="Arial" panose="020B0604020202020204" pitchFamily="34" charset="0"/>
              </a:rPr>
              <a:t>applications</a:t>
            </a:r>
            <a:r>
              <a:rPr lang="hu-HU" b="0" i="0" dirty="0">
                <a:solidFill>
                  <a:srgbClr val="222222"/>
                </a:solidFill>
                <a:effectLst/>
                <a:latin typeface="Arial" panose="020B0604020202020204" pitchFamily="34" charset="0"/>
              </a:rPr>
              <a:t> of </a:t>
            </a:r>
            <a:r>
              <a:rPr lang="hu-HU" b="0" i="0" u="none" strike="noStrike" dirty="0" err="1">
                <a:solidFill>
                  <a:srgbClr val="0645AD"/>
                </a:solidFill>
                <a:effectLst/>
                <a:latin typeface="Arial" panose="020B0604020202020204" pitchFamily="34" charset="0"/>
                <a:hlinkClick r:id="rId4" tooltip="Hashcash"/>
              </a:rPr>
              <a:t>Hashcash</a:t>
            </a:r>
            <a:endParaRPr lang="hu-HU" b="0" i="0" u="none" strike="noStrike" dirty="0">
              <a:solidFill>
                <a:srgbClr val="0645AD"/>
              </a:solidFill>
              <a:effectLst/>
              <a:latin typeface="Arial" panose="020B0604020202020204" pitchFamily="34" charset="0"/>
            </a:endParaRPr>
          </a:p>
          <a:p>
            <a:pPr marL="0" lvl="0" indent="0" algn="l" rtl="0">
              <a:spcBef>
                <a:spcPts val="0"/>
              </a:spcBef>
              <a:spcAft>
                <a:spcPts val="0"/>
              </a:spcAft>
              <a:buNone/>
            </a:pPr>
            <a:r>
              <a:rPr lang="en-US" b="0" i="0" dirty="0">
                <a:solidFill>
                  <a:srgbClr val="222222"/>
                </a:solidFill>
                <a:effectLst/>
                <a:latin typeface="Arial" panose="020B0604020202020204" pitchFamily="34" charset="0"/>
              </a:rPr>
              <a:t>In B-Money, money is transferred by broadcasting the transaction to all participants, all of whom keep accounts of all others.</a:t>
            </a:r>
            <a:endParaRPr lang="hu-HU" dirty="0"/>
          </a:p>
          <a:p>
            <a:pPr marL="0" lvl="0" indent="0" algn="l" rtl="0">
              <a:spcBef>
                <a:spcPts val="0"/>
              </a:spcBef>
              <a:spcAft>
                <a:spcPts val="0"/>
              </a:spcAft>
              <a:buNone/>
            </a:pPr>
            <a:endParaRPr lang="hu-HU" dirty="0"/>
          </a:p>
          <a:p>
            <a:pPr marL="0" lvl="0" indent="0" algn="l" rtl="0">
              <a:spcBef>
                <a:spcPts val="0"/>
              </a:spcBef>
              <a:spcAft>
                <a:spcPts val="0"/>
              </a:spcAft>
              <a:buNone/>
            </a:pPr>
            <a:r>
              <a:rPr lang="en" dirty="0"/>
              <a:t>“How we can solidify the transaction between them?”</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Ensuring the integrity of how much funds are allocated per individual </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21</a:t>
            </a:fld>
            <a:endParaRPr lang="en-GB"/>
          </a:p>
        </p:txBody>
      </p:sp>
    </p:spTree>
    <p:extLst>
      <p:ext uri="{BB962C8B-B14F-4D97-AF65-F5344CB8AC3E}">
        <p14:creationId xmlns:p14="http://schemas.microsoft.com/office/powerpoint/2010/main" val="2476962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997bddcdab_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997bddcdab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https://www.theguardian.com/technology/2015/jul/23/panopticon-digital-surveillance-jeremy-bentham</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9853ba8738_0_7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9853ba8738_0_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Char char="●"/>
            </a:pPr>
            <a:r>
              <a:rPr lang="en" dirty="0">
                <a:solidFill>
                  <a:schemeClr val="dk1"/>
                </a:solidFill>
                <a:latin typeface="Proxima Nova"/>
                <a:ea typeface="Proxima Nova"/>
                <a:cs typeface="Proxima Nova"/>
                <a:sym typeface="Proxima Nova"/>
              </a:rPr>
              <a:t>this person, who goes by the pseudonym </a:t>
            </a:r>
            <a:r>
              <a:rPr lang="en">
                <a:solidFill>
                  <a:schemeClr val="dk1"/>
                </a:solidFill>
                <a:latin typeface="Proxima Nova"/>
                <a:ea typeface="Proxima Nova"/>
                <a:cs typeface="Proxima Nova"/>
                <a:sym typeface="Proxima Nova"/>
              </a:rPr>
              <a:t>satoshi nakamotowrites </a:t>
            </a:r>
            <a:r>
              <a:rPr lang="en" dirty="0">
                <a:solidFill>
                  <a:schemeClr val="dk1"/>
                </a:solidFill>
                <a:latin typeface="Proxima Nova"/>
                <a:ea typeface="Proxima Nova"/>
                <a:cs typeface="Proxima Nova"/>
                <a:sym typeface="Proxima Nova"/>
              </a:rPr>
              <a:t>a paper called bitcoin: a peer to peer electronic cash system</a:t>
            </a:r>
            <a:endParaRPr dirty="0">
              <a:solidFill>
                <a:schemeClr val="dk1"/>
              </a:solidFill>
              <a:latin typeface="Proxima Nova"/>
              <a:ea typeface="Proxima Nova"/>
              <a:cs typeface="Proxima Nova"/>
              <a:sym typeface="Proxima Nova"/>
            </a:endParaRPr>
          </a:p>
          <a:p>
            <a:pPr marL="914400" lvl="1" indent="-298450" algn="l" rtl="0">
              <a:lnSpc>
                <a:spcPct val="115000"/>
              </a:lnSpc>
              <a:spcBef>
                <a:spcPts val="0"/>
              </a:spcBef>
              <a:spcAft>
                <a:spcPts val="0"/>
              </a:spcAft>
              <a:buClr>
                <a:schemeClr val="dk1"/>
              </a:buClr>
              <a:buSzPts val="1100"/>
              <a:buChar char="○"/>
            </a:pPr>
            <a:r>
              <a:rPr lang="en" dirty="0">
                <a:solidFill>
                  <a:schemeClr val="dk1"/>
                </a:solidFill>
                <a:latin typeface="Proxima Nova"/>
                <a:ea typeface="Proxima Nova"/>
                <a:cs typeface="Proxima Nova"/>
                <a:sym typeface="Proxima Nova"/>
              </a:rPr>
              <a:t>he echoes a lot of the language used by cypherpunks around the need for anonymous transaction systems and says, ok in this electronic age we need trust otherwise our transactions can be compromised, but </a:t>
            </a:r>
            <a:r>
              <a:rPr lang="hu-HU" dirty="0" err="1">
                <a:solidFill>
                  <a:schemeClr val="dk1"/>
                </a:solidFill>
                <a:latin typeface="Proxima Nova"/>
                <a:ea typeface="Proxima Nova"/>
                <a:cs typeface="Proxima Nova"/>
                <a:sym typeface="Proxima Nova"/>
              </a:rPr>
              <a:t>instead</a:t>
            </a:r>
            <a:r>
              <a:rPr lang="hu-HU" dirty="0">
                <a:solidFill>
                  <a:schemeClr val="dk1"/>
                </a:solidFill>
                <a:latin typeface="Proxima Nova"/>
                <a:ea typeface="Proxima Nova"/>
                <a:cs typeface="Proxima Nova"/>
                <a:sym typeface="Proxima Nova"/>
              </a:rPr>
              <a:t> of </a:t>
            </a:r>
            <a:r>
              <a:rPr lang="en" dirty="0">
                <a:solidFill>
                  <a:schemeClr val="dk1"/>
                </a:solidFill>
                <a:latin typeface="Proxima Nova"/>
                <a:ea typeface="Proxima Nova"/>
                <a:cs typeface="Proxima Nova"/>
                <a:sym typeface="Proxima Nova"/>
              </a:rPr>
              <a:t>trust let’s rely on cryptographic proofs</a:t>
            </a:r>
            <a:endParaRPr dirty="0">
              <a:solidFill>
                <a:schemeClr val="dk1"/>
              </a:solidFill>
              <a:latin typeface="Proxima Nova"/>
              <a:ea typeface="Proxima Nova"/>
              <a:cs typeface="Proxima Nova"/>
              <a:sym typeface="Proxima Nova"/>
            </a:endParaRPr>
          </a:p>
          <a:p>
            <a:pPr marL="914400" lvl="1" indent="-298450" algn="l" rtl="0">
              <a:lnSpc>
                <a:spcPct val="115000"/>
              </a:lnSpc>
              <a:spcBef>
                <a:spcPts val="0"/>
              </a:spcBef>
              <a:spcAft>
                <a:spcPts val="0"/>
              </a:spcAft>
              <a:buClr>
                <a:schemeClr val="dk1"/>
              </a:buClr>
              <a:buSzPts val="1100"/>
              <a:buChar char="○"/>
            </a:pPr>
            <a:r>
              <a:rPr lang="en" dirty="0">
                <a:solidFill>
                  <a:schemeClr val="dk1"/>
                </a:solidFill>
                <a:latin typeface="Proxima Nova"/>
                <a:ea typeface="Proxima Nova"/>
                <a:cs typeface="Proxima Nova"/>
                <a:sym typeface="Proxima Nova"/>
              </a:rPr>
              <a:t>the big difference? successful decentralization, a consensus protocol for deciding on anonymous transactions </a:t>
            </a:r>
            <a:endParaRPr dirty="0">
              <a:solidFill>
                <a:schemeClr val="dk1"/>
              </a:solidFill>
              <a:latin typeface="Proxima Nova"/>
              <a:ea typeface="Proxima Nova"/>
              <a:cs typeface="Proxima Nova"/>
              <a:sym typeface="Proxima Nova"/>
            </a:endParaRPr>
          </a:p>
          <a:p>
            <a:pPr marL="457200" lvl="0" indent="-298450" algn="l" rtl="0">
              <a:lnSpc>
                <a:spcPct val="115000"/>
              </a:lnSpc>
              <a:spcBef>
                <a:spcPts val="0"/>
              </a:spcBef>
              <a:spcAft>
                <a:spcPts val="0"/>
              </a:spcAft>
              <a:buClr>
                <a:schemeClr val="dk1"/>
              </a:buClr>
              <a:buSzPts val="1100"/>
              <a:buChar char="●"/>
            </a:pPr>
            <a:r>
              <a:rPr lang="en" dirty="0">
                <a:solidFill>
                  <a:schemeClr val="dk1"/>
                </a:solidFill>
                <a:latin typeface="Proxima Nova"/>
                <a:ea typeface="Proxima Nova"/>
                <a:cs typeface="Proxima Nova"/>
                <a:sym typeface="Proxima Nova"/>
              </a:rPr>
              <a:t>nobody cared about this paper when it was published, though, no faith the the fact that the majority of the network wouldn’t be malicious</a:t>
            </a:r>
            <a:endParaRPr dirty="0">
              <a:solidFill>
                <a:schemeClr val="dk1"/>
              </a:solidFill>
              <a:latin typeface="Proxima Nova"/>
              <a:ea typeface="Proxima Nova"/>
              <a:cs typeface="Proxima Nova"/>
              <a:sym typeface="Proxima Nova"/>
            </a:endParaRPr>
          </a:p>
          <a:p>
            <a:pPr marL="0" lvl="0" indent="0" algn="l" rtl="0">
              <a:spcBef>
                <a:spcPts val="0"/>
              </a:spcBef>
              <a:spcAft>
                <a:spcPts val="0"/>
              </a:spcAft>
              <a:buClr>
                <a:schemeClr val="dk1"/>
              </a:buClr>
              <a:buSzPts val="1100"/>
              <a:buFont typeface="Arial"/>
              <a:buNone/>
            </a:pPr>
            <a:endParaRPr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1000"/>
              </a:spcAft>
              <a:buNone/>
            </a:pPr>
            <a:endParaRPr dirty="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9853ba8738_0_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9853ba8738_0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accent1"/>
              </a:buClr>
              <a:buSzPts val="1100"/>
              <a:buFont typeface="Poppins"/>
              <a:buChar char="●"/>
            </a:pPr>
            <a:r>
              <a:rPr lang="en" dirty="0">
                <a:solidFill>
                  <a:schemeClr val="accent1"/>
                </a:solidFill>
                <a:latin typeface="Poppins"/>
                <a:ea typeface="Poppins"/>
                <a:cs typeface="Poppins"/>
                <a:sym typeface="Poppins"/>
              </a:rPr>
              <a:t>cypherpunks and crypto-anarchists</a:t>
            </a:r>
            <a:endParaRPr dirty="0">
              <a:solidFill>
                <a:schemeClr val="accent1"/>
              </a:solidFill>
              <a:latin typeface="Poppins"/>
              <a:ea typeface="Poppins"/>
              <a:cs typeface="Poppins"/>
              <a:sym typeface="Poppins"/>
            </a:endParaRPr>
          </a:p>
          <a:p>
            <a:pPr marL="914400" lvl="1" indent="-298450" algn="l" rtl="0">
              <a:lnSpc>
                <a:spcPct val="115000"/>
              </a:lnSpc>
              <a:spcBef>
                <a:spcPts val="0"/>
              </a:spcBef>
              <a:spcAft>
                <a:spcPts val="0"/>
              </a:spcAft>
              <a:buClr>
                <a:schemeClr val="accent1"/>
              </a:buClr>
              <a:buSzPts val="1100"/>
              <a:buFont typeface="Poppins"/>
              <a:buChar char="○"/>
            </a:pPr>
            <a:r>
              <a:rPr lang="en" dirty="0">
                <a:solidFill>
                  <a:schemeClr val="accent1"/>
                </a:solidFill>
                <a:latin typeface="Poppins"/>
                <a:ea typeface="Poppins"/>
                <a:cs typeface="Poppins"/>
                <a:sym typeface="Poppins"/>
              </a:rPr>
              <a:t>Group of cryptography-advocates with libertarian views</a:t>
            </a:r>
            <a:endParaRPr dirty="0">
              <a:solidFill>
                <a:schemeClr val="accent1"/>
              </a:solidFill>
              <a:latin typeface="Poppins"/>
              <a:ea typeface="Poppins"/>
              <a:cs typeface="Poppins"/>
              <a:sym typeface="Poppins"/>
            </a:endParaRPr>
          </a:p>
          <a:p>
            <a:pPr marL="914400" lvl="1" indent="-317500" algn="l" rtl="0">
              <a:lnSpc>
                <a:spcPct val="115000"/>
              </a:lnSpc>
              <a:spcBef>
                <a:spcPts val="0"/>
              </a:spcBef>
              <a:spcAft>
                <a:spcPts val="0"/>
              </a:spcAft>
              <a:buClr>
                <a:schemeClr val="accent1"/>
              </a:buClr>
              <a:buSzPts val="1400"/>
              <a:buChar char="○"/>
            </a:pPr>
            <a:r>
              <a:rPr lang="en" dirty="0">
                <a:solidFill>
                  <a:schemeClr val="accent1"/>
                </a:solidFill>
                <a:latin typeface="Poppins"/>
                <a:ea typeface="Poppins"/>
                <a:cs typeface="Poppins"/>
                <a:sym typeface="Poppins"/>
              </a:rPr>
              <a:t>Eric Hughes wrote the </a:t>
            </a:r>
            <a:r>
              <a:rPr lang="en" sz="1400" dirty="0">
                <a:solidFill>
                  <a:schemeClr val="accent1"/>
                </a:solidFill>
                <a:latin typeface="Poppins"/>
                <a:ea typeface="Poppins"/>
                <a:cs typeface="Poppins"/>
                <a:sym typeface="Poppins"/>
              </a:rPr>
              <a:t>Cypherpunk Manifesto: https://www.activism.net/cypherpunk/manifesto.html</a:t>
            </a:r>
            <a:endParaRPr dirty="0">
              <a:solidFill>
                <a:schemeClr val="accent1"/>
              </a:solidFill>
              <a:latin typeface="Poppins"/>
              <a:ea typeface="Poppins"/>
              <a:cs typeface="Poppins"/>
              <a:sym typeface="Poppins"/>
            </a:endParaRPr>
          </a:p>
          <a:p>
            <a:pPr marL="1371600" lvl="2" indent="-317500" algn="l" rtl="0">
              <a:lnSpc>
                <a:spcPct val="115000"/>
              </a:lnSpc>
              <a:spcBef>
                <a:spcPts val="0"/>
              </a:spcBef>
              <a:spcAft>
                <a:spcPts val="0"/>
              </a:spcAft>
              <a:buClr>
                <a:schemeClr val="accent1"/>
              </a:buClr>
              <a:buSzPts val="1400"/>
              <a:buFont typeface="Poppins"/>
              <a:buChar char="■"/>
            </a:pPr>
            <a:r>
              <a:rPr lang="en" dirty="0">
                <a:solidFill>
                  <a:schemeClr val="accent1"/>
                </a:solidFill>
                <a:latin typeface="Poppins"/>
                <a:ea typeface="Poppins"/>
                <a:cs typeface="Poppins"/>
                <a:sym typeface="Poppins"/>
              </a:rPr>
              <a:t>Among other things, they felt that in this digital era - this “open society” - it’s important to have anonymous transaction systems instead of centralized banks</a:t>
            </a:r>
            <a:endParaRPr dirty="0">
              <a:solidFill>
                <a:schemeClr val="accent1"/>
              </a:solidFill>
              <a:latin typeface="Poppins"/>
              <a:ea typeface="Poppins"/>
              <a:cs typeface="Poppins"/>
              <a:sym typeface="Poppins"/>
            </a:endParaRPr>
          </a:p>
          <a:p>
            <a:pPr marL="1371600" lvl="2" indent="-298450" algn="l" rtl="0">
              <a:lnSpc>
                <a:spcPct val="115000"/>
              </a:lnSpc>
              <a:spcBef>
                <a:spcPts val="0"/>
              </a:spcBef>
              <a:spcAft>
                <a:spcPts val="0"/>
              </a:spcAft>
              <a:buClr>
                <a:schemeClr val="accent1"/>
              </a:buClr>
              <a:buSzPts val="1100"/>
              <a:buFont typeface="Poppins"/>
              <a:buChar char="■"/>
            </a:pPr>
            <a:r>
              <a:rPr lang="en" dirty="0">
                <a:solidFill>
                  <a:schemeClr val="accent1"/>
                </a:solidFill>
                <a:latin typeface="Poppins"/>
                <a:ea typeface="Poppins"/>
                <a:cs typeface="Poppins"/>
                <a:sym typeface="Poppins"/>
              </a:rPr>
              <a:t>and they saw cryptography as a hugely important tool to help us maintain our privacy - which they define as the ability to selectively reveal your identity</a:t>
            </a:r>
            <a:endParaRPr dirty="0">
              <a:solidFill>
                <a:schemeClr val="accent1"/>
              </a:solidFill>
              <a:latin typeface="Poppins"/>
              <a:ea typeface="Poppins"/>
              <a:cs typeface="Poppins"/>
              <a:sym typeface="Poppins"/>
            </a:endParaRPr>
          </a:p>
          <a:p>
            <a:pPr marL="0" lvl="0" indent="0" algn="l" rtl="0">
              <a:spcBef>
                <a:spcPts val="0"/>
              </a:spcBef>
              <a:spcAft>
                <a:spcPts val="0"/>
              </a:spcAft>
              <a:buNone/>
            </a:pPr>
            <a:endParaRPr dirty="0">
              <a:solidFill>
                <a:schemeClr val="accent1"/>
              </a:solidFill>
              <a:latin typeface="Poppins"/>
              <a:ea typeface="Poppins"/>
              <a:cs typeface="Poppins"/>
              <a:sym typeface="Poppi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997bddcdab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997bddcdab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Group of people that were fed up with the large corporations and institutions having so much control over their data and eliminating their right to privacy, taking away their monetary power,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Manifesto emphasized autonomy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Free flow of information is essential for the maintenance of rights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en-US" dirty="0"/>
              <a:t>an alternative form of governance and social system where computer algorithms maintain, control, and automate public services such as law, legal system, regulation, governance, economics, policies, and public decision-making. </a:t>
            </a:r>
            <a:endParaRPr lang="hu-HU" dirty="0"/>
          </a:p>
          <a:p>
            <a:endParaRPr lang="hu-HU" dirty="0"/>
          </a:p>
          <a:p>
            <a:r>
              <a:rPr lang="en-US" dirty="0"/>
              <a:t>Blockchain and </a:t>
            </a:r>
            <a:r>
              <a:rPr lang="en-US" dirty="0" err="1"/>
              <a:t>DApps</a:t>
            </a:r>
            <a:r>
              <a:rPr lang="en-US" dirty="0"/>
              <a:t> are well-suited means to enable </a:t>
            </a:r>
            <a:r>
              <a:rPr lang="en-US" dirty="0" err="1"/>
              <a:t>algocracy</a:t>
            </a:r>
            <a:r>
              <a:rPr lang="en-US" dirty="0"/>
              <a:t>, especially when combined with AI. Initially, AI (or even traditionally programmed software) was seen to allow algorithmic governance; now, blockchain combined with AI can offer a more elegant approach. However, there are both opportunities and threats associated with </a:t>
            </a:r>
            <a:r>
              <a:rPr lang="en-US" dirty="0" err="1"/>
              <a:t>Algocracy</a:t>
            </a:r>
            <a:r>
              <a:rPr lang="en-US" dirty="0"/>
              <a:t>. Increasing reliance on governance by algorithms is seen as a threat to active human participation and real-life decision- making. This is true in traditional </a:t>
            </a:r>
            <a:r>
              <a:rPr lang="en-US" dirty="0" err="1"/>
              <a:t>algocracy</a:t>
            </a:r>
            <a:r>
              <a:rPr lang="en-US" dirty="0"/>
              <a:t> without blockchain. However, when combined with blockchain, the situation improves. Due to the blockchain’s decentralized and community-governed model, governance algorithms are also subject to approval and scrutiny by the community (society) operating on the blockchain. Therefore, blockchain can be seen as a solution to this threat of losing control of the decision-making process. </a:t>
            </a:r>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7</a:t>
            </a:fld>
            <a:endParaRPr lang="en-GB"/>
          </a:p>
        </p:txBody>
      </p:sp>
    </p:spTree>
    <p:extLst>
      <p:ext uri="{BB962C8B-B14F-4D97-AF65-F5344CB8AC3E}">
        <p14:creationId xmlns:p14="http://schemas.microsoft.com/office/powerpoint/2010/main" val="17321883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8</a:t>
            </a:fld>
            <a:endParaRPr lang="en-GB"/>
          </a:p>
        </p:txBody>
      </p:sp>
    </p:spTree>
    <p:extLst>
      <p:ext uri="{BB962C8B-B14F-4D97-AF65-F5344CB8AC3E}">
        <p14:creationId xmlns:p14="http://schemas.microsoft.com/office/powerpoint/2010/main" val="3978102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9</a:t>
            </a:fld>
            <a:endParaRPr lang="en-GB"/>
          </a:p>
        </p:txBody>
      </p:sp>
    </p:spTree>
    <p:extLst>
      <p:ext uri="{BB962C8B-B14F-4D97-AF65-F5344CB8AC3E}">
        <p14:creationId xmlns:p14="http://schemas.microsoft.com/office/powerpoint/2010/main" val="3278957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10</a:t>
            </a:fld>
            <a:endParaRPr lang="en-GB"/>
          </a:p>
        </p:txBody>
      </p:sp>
    </p:spTree>
    <p:extLst>
      <p:ext uri="{BB962C8B-B14F-4D97-AF65-F5344CB8AC3E}">
        <p14:creationId xmlns:p14="http://schemas.microsoft.com/office/powerpoint/2010/main" val="2198338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59E6D6C9-C58B-4AF9-8360-5DDECA8AC067}" type="slidenum">
              <a:rPr lang="en-GB" smtClean="0"/>
              <a:t>11</a:t>
            </a:fld>
            <a:endParaRPr lang="en-GB"/>
          </a:p>
        </p:txBody>
      </p:sp>
    </p:spTree>
    <p:extLst>
      <p:ext uri="{BB962C8B-B14F-4D97-AF65-F5344CB8AC3E}">
        <p14:creationId xmlns:p14="http://schemas.microsoft.com/office/powerpoint/2010/main" val="3557708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C796D26E-57A4-4FD3-9D4F-823ACBDE9BA2}"/>
              </a:ext>
            </a:extLst>
          </p:cNvPr>
          <p:cNvSpPr>
            <a:spLocks noGrp="1"/>
          </p:cNvSpPr>
          <p:nvPr>
            <p:ph type="ctrTitle"/>
          </p:nvPr>
        </p:nvSpPr>
        <p:spPr>
          <a:xfrm>
            <a:off x="1524000" y="1122363"/>
            <a:ext cx="9144000" cy="2387600"/>
          </a:xfrm>
        </p:spPr>
        <p:txBody>
          <a:bodyPr anchor="b"/>
          <a:lstStyle>
            <a:lvl1pPr algn="ctr">
              <a:defRPr sz="6000"/>
            </a:lvl1pPr>
          </a:lstStyle>
          <a:p>
            <a:r>
              <a:rPr lang="hu-HU"/>
              <a:t>Mintacím szerkesztése</a:t>
            </a:r>
          </a:p>
        </p:txBody>
      </p:sp>
      <p:sp>
        <p:nvSpPr>
          <p:cNvPr id="3" name="Alcím 2">
            <a:extLst>
              <a:ext uri="{FF2B5EF4-FFF2-40B4-BE49-F238E27FC236}">
                <a16:creationId xmlns:a16="http://schemas.microsoft.com/office/drawing/2014/main" id="{BF2BDFEA-0582-417F-B570-DC5940BA2F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Kattintson ide az alcím mintájának szerkesztéséhez</a:t>
            </a:r>
          </a:p>
        </p:txBody>
      </p:sp>
      <p:sp>
        <p:nvSpPr>
          <p:cNvPr id="4" name="Dátum helye 3">
            <a:extLst>
              <a:ext uri="{FF2B5EF4-FFF2-40B4-BE49-F238E27FC236}">
                <a16:creationId xmlns:a16="http://schemas.microsoft.com/office/drawing/2014/main" id="{329BF788-E76A-461F-8A46-8E76AD60F942}"/>
              </a:ext>
            </a:extLst>
          </p:cNvPr>
          <p:cNvSpPr>
            <a:spLocks noGrp="1"/>
          </p:cNvSpPr>
          <p:nvPr>
            <p:ph type="dt" sz="half" idx="10"/>
          </p:nvPr>
        </p:nvSpPr>
        <p:spPr/>
        <p:txBody>
          <a:bodyPr/>
          <a:lstStyle/>
          <a:p>
            <a:fld id="{900BB015-9CA2-424C-8DE5-53A94566E027}" type="datetimeFigureOut">
              <a:rPr lang="hu-HU" smtClean="0"/>
              <a:t>2024. 02. 18.</a:t>
            </a:fld>
            <a:endParaRPr lang="hu-HU"/>
          </a:p>
        </p:txBody>
      </p:sp>
      <p:sp>
        <p:nvSpPr>
          <p:cNvPr id="5" name="Élőláb helye 4">
            <a:extLst>
              <a:ext uri="{FF2B5EF4-FFF2-40B4-BE49-F238E27FC236}">
                <a16:creationId xmlns:a16="http://schemas.microsoft.com/office/drawing/2014/main" id="{063A1FC0-D5DF-4339-85B4-BBDA06C90CC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A8768FBB-1B8D-4A12-A546-5929C0D83138}"/>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2371612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F0D8FFC-663B-40CB-A5AC-9DF85B7E092A}"/>
              </a:ext>
            </a:extLst>
          </p:cNvPr>
          <p:cNvSpPr>
            <a:spLocks noGrp="1"/>
          </p:cNvSpPr>
          <p:nvPr>
            <p:ph type="title"/>
          </p:nvPr>
        </p:nvSpPr>
        <p:spPr/>
        <p:txBody>
          <a:bodyPr/>
          <a:lstStyle/>
          <a:p>
            <a:r>
              <a:rPr lang="hu-HU"/>
              <a:t>Mintacím szerkesztése</a:t>
            </a:r>
          </a:p>
        </p:txBody>
      </p:sp>
      <p:sp>
        <p:nvSpPr>
          <p:cNvPr id="3" name="Függőleges szöveg helye 2">
            <a:extLst>
              <a:ext uri="{FF2B5EF4-FFF2-40B4-BE49-F238E27FC236}">
                <a16:creationId xmlns:a16="http://schemas.microsoft.com/office/drawing/2014/main" id="{A4AADD14-7D7A-4FCC-9DA4-4C2F7E2FB33A}"/>
              </a:ext>
            </a:extLst>
          </p:cNvPr>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25FDB559-66E4-4A8B-A77D-84576DBDB8A4}"/>
              </a:ext>
            </a:extLst>
          </p:cNvPr>
          <p:cNvSpPr>
            <a:spLocks noGrp="1"/>
          </p:cNvSpPr>
          <p:nvPr>
            <p:ph type="dt" sz="half" idx="10"/>
          </p:nvPr>
        </p:nvSpPr>
        <p:spPr/>
        <p:txBody>
          <a:bodyPr/>
          <a:lstStyle/>
          <a:p>
            <a:fld id="{900BB015-9CA2-424C-8DE5-53A94566E027}" type="datetimeFigureOut">
              <a:rPr lang="hu-HU" smtClean="0"/>
              <a:t>2024. 02. 18.</a:t>
            </a:fld>
            <a:endParaRPr lang="hu-HU"/>
          </a:p>
        </p:txBody>
      </p:sp>
      <p:sp>
        <p:nvSpPr>
          <p:cNvPr id="5" name="Élőláb helye 4">
            <a:extLst>
              <a:ext uri="{FF2B5EF4-FFF2-40B4-BE49-F238E27FC236}">
                <a16:creationId xmlns:a16="http://schemas.microsoft.com/office/drawing/2014/main" id="{97F50792-F174-484B-B76A-9C28EC85206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F404B710-F38C-4C2C-9B41-7E29632F22AC}"/>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1382572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Függőleges cím 1">
            <a:extLst>
              <a:ext uri="{FF2B5EF4-FFF2-40B4-BE49-F238E27FC236}">
                <a16:creationId xmlns:a16="http://schemas.microsoft.com/office/drawing/2014/main" id="{E78FB40E-B3D3-40E0-8E38-34D703D0E5BC}"/>
              </a:ext>
            </a:extLst>
          </p:cNvPr>
          <p:cNvSpPr>
            <a:spLocks noGrp="1"/>
          </p:cNvSpPr>
          <p:nvPr>
            <p:ph type="title" orient="vert"/>
          </p:nvPr>
        </p:nvSpPr>
        <p:spPr>
          <a:xfrm>
            <a:off x="8724900" y="365125"/>
            <a:ext cx="2628900" cy="5811838"/>
          </a:xfrm>
        </p:spPr>
        <p:txBody>
          <a:bodyPr vert="eaVert"/>
          <a:lstStyle/>
          <a:p>
            <a:r>
              <a:rPr lang="hu-HU"/>
              <a:t>Mintacím szerkesztése</a:t>
            </a:r>
          </a:p>
        </p:txBody>
      </p:sp>
      <p:sp>
        <p:nvSpPr>
          <p:cNvPr id="3" name="Függőleges szöveg helye 2">
            <a:extLst>
              <a:ext uri="{FF2B5EF4-FFF2-40B4-BE49-F238E27FC236}">
                <a16:creationId xmlns:a16="http://schemas.microsoft.com/office/drawing/2014/main" id="{63F5BF86-0974-48D5-9BC9-6219F5A8DE9D}"/>
              </a:ext>
            </a:extLst>
          </p:cNvPr>
          <p:cNvSpPr>
            <a:spLocks noGrp="1"/>
          </p:cNvSpPr>
          <p:nvPr>
            <p:ph type="body" orient="vert" idx="1"/>
          </p:nvPr>
        </p:nvSpPr>
        <p:spPr>
          <a:xfrm>
            <a:off x="838200" y="365125"/>
            <a:ext cx="7734300" cy="5811838"/>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F9747665-6152-4E29-9F9B-54444CC92B22}"/>
              </a:ext>
            </a:extLst>
          </p:cNvPr>
          <p:cNvSpPr>
            <a:spLocks noGrp="1"/>
          </p:cNvSpPr>
          <p:nvPr>
            <p:ph type="dt" sz="half" idx="10"/>
          </p:nvPr>
        </p:nvSpPr>
        <p:spPr/>
        <p:txBody>
          <a:bodyPr/>
          <a:lstStyle/>
          <a:p>
            <a:fld id="{900BB015-9CA2-424C-8DE5-53A94566E027}" type="datetimeFigureOut">
              <a:rPr lang="hu-HU" smtClean="0"/>
              <a:t>2024. 02. 18.</a:t>
            </a:fld>
            <a:endParaRPr lang="hu-HU"/>
          </a:p>
        </p:txBody>
      </p:sp>
      <p:sp>
        <p:nvSpPr>
          <p:cNvPr id="5" name="Élőláb helye 4">
            <a:extLst>
              <a:ext uri="{FF2B5EF4-FFF2-40B4-BE49-F238E27FC236}">
                <a16:creationId xmlns:a16="http://schemas.microsoft.com/office/drawing/2014/main" id="{328F07B3-D965-4504-B9D3-08645B4BD82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E6CCE5DD-C1CA-406D-809E-58599166FEDF}"/>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11862827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sic">
  <p:cSld name="Basic">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415600" y="250433"/>
            <a:ext cx="11324000" cy="524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EAA536"/>
              </a:buClr>
              <a:buSzPts val="1200"/>
              <a:buFont typeface="Poppins"/>
              <a:buChar char="●"/>
              <a:defRPr sz="1600">
                <a:solidFill>
                  <a:srgbClr val="EAA536"/>
                </a:solidFill>
                <a:latin typeface="Poppins"/>
                <a:ea typeface="Poppins"/>
                <a:cs typeface="Poppins"/>
                <a:sym typeface="Poppins"/>
              </a:defRPr>
            </a:lvl1pPr>
            <a:lvl2pPr lvl="1" rtl="0">
              <a:spcBef>
                <a:spcPts val="0"/>
              </a:spcBef>
              <a:spcAft>
                <a:spcPts val="0"/>
              </a:spcAft>
              <a:buSzPts val="1200"/>
              <a:buFont typeface="Poppins"/>
              <a:buChar char="○"/>
              <a:defRPr sz="1600">
                <a:latin typeface="Poppins"/>
                <a:ea typeface="Poppins"/>
                <a:cs typeface="Poppins"/>
                <a:sym typeface="Poppins"/>
              </a:defRPr>
            </a:lvl2pPr>
            <a:lvl3pPr lvl="2" rtl="0">
              <a:spcBef>
                <a:spcPts val="0"/>
              </a:spcBef>
              <a:spcAft>
                <a:spcPts val="0"/>
              </a:spcAft>
              <a:buSzPts val="1200"/>
              <a:buFont typeface="Poppins"/>
              <a:buChar char="■"/>
              <a:defRPr sz="1600">
                <a:latin typeface="Poppins"/>
                <a:ea typeface="Poppins"/>
                <a:cs typeface="Poppins"/>
                <a:sym typeface="Poppins"/>
              </a:defRPr>
            </a:lvl3pPr>
            <a:lvl4pPr lvl="3" rtl="0">
              <a:spcBef>
                <a:spcPts val="0"/>
              </a:spcBef>
              <a:spcAft>
                <a:spcPts val="0"/>
              </a:spcAft>
              <a:buSzPts val="1200"/>
              <a:buFont typeface="Poppins"/>
              <a:buChar char="●"/>
              <a:defRPr sz="1600">
                <a:latin typeface="Poppins"/>
                <a:ea typeface="Poppins"/>
                <a:cs typeface="Poppins"/>
                <a:sym typeface="Poppins"/>
              </a:defRPr>
            </a:lvl4pPr>
            <a:lvl5pPr lvl="4" rtl="0">
              <a:spcBef>
                <a:spcPts val="0"/>
              </a:spcBef>
              <a:spcAft>
                <a:spcPts val="0"/>
              </a:spcAft>
              <a:buSzPts val="1200"/>
              <a:buFont typeface="Poppins"/>
              <a:buChar char="○"/>
              <a:defRPr sz="1600">
                <a:latin typeface="Poppins"/>
                <a:ea typeface="Poppins"/>
                <a:cs typeface="Poppins"/>
                <a:sym typeface="Poppins"/>
              </a:defRPr>
            </a:lvl5pPr>
            <a:lvl6pPr lvl="5" rtl="0">
              <a:spcBef>
                <a:spcPts val="0"/>
              </a:spcBef>
              <a:spcAft>
                <a:spcPts val="0"/>
              </a:spcAft>
              <a:buSzPts val="1200"/>
              <a:buFont typeface="Poppins"/>
              <a:buChar char="■"/>
              <a:defRPr sz="1600">
                <a:latin typeface="Poppins"/>
                <a:ea typeface="Poppins"/>
                <a:cs typeface="Poppins"/>
                <a:sym typeface="Poppins"/>
              </a:defRPr>
            </a:lvl6pPr>
            <a:lvl7pPr lvl="6" rtl="0">
              <a:spcBef>
                <a:spcPts val="0"/>
              </a:spcBef>
              <a:spcAft>
                <a:spcPts val="0"/>
              </a:spcAft>
              <a:buSzPts val="1200"/>
              <a:buFont typeface="Poppins"/>
              <a:buChar char="●"/>
              <a:defRPr sz="1600">
                <a:latin typeface="Poppins"/>
                <a:ea typeface="Poppins"/>
                <a:cs typeface="Poppins"/>
                <a:sym typeface="Poppins"/>
              </a:defRPr>
            </a:lvl7pPr>
            <a:lvl8pPr lvl="7" rtl="0">
              <a:spcBef>
                <a:spcPts val="0"/>
              </a:spcBef>
              <a:spcAft>
                <a:spcPts val="0"/>
              </a:spcAft>
              <a:buSzPts val="1200"/>
              <a:buFont typeface="Poppins"/>
              <a:buChar char="○"/>
              <a:defRPr sz="1600">
                <a:latin typeface="Poppins"/>
                <a:ea typeface="Poppins"/>
                <a:cs typeface="Poppins"/>
                <a:sym typeface="Poppins"/>
              </a:defRPr>
            </a:lvl8pPr>
            <a:lvl9pPr lvl="8" rtl="0">
              <a:spcBef>
                <a:spcPts val="0"/>
              </a:spcBef>
              <a:spcAft>
                <a:spcPts val="0"/>
              </a:spcAft>
              <a:buSzPts val="1200"/>
              <a:buFont typeface="Poppins"/>
              <a:buChar char="■"/>
              <a:defRPr sz="1600">
                <a:latin typeface="Poppins"/>
                <a:ea typeface="Poppins"/>
                <a:cs typeface="Poppins"/>
                <a:sym typeface="Poppins"/>
              </a:defRPr>
            </a:lvl9pPr>
          </a:lstStyle>
          <a:p>
            <a:endParaRPr/>
          </a:p>
        </p:txBody>
      </p:sp>
      <p:sp>
        <p:nvSpPr>
          <p:cNvPr id="28" name="Google Shape;28;p7"/>
          <p:cNvSpPr txBox="1">
            <a:spLocks noGrp="1"/>
          </p:cNvSpPr>
          <p:nvPr>
            <p:ph type="title" idx="2"/>
          </p:nvPr>
        </p:nvSpPr>
        <p:spPr>
          <a:xfrm>
            <a:off x="415600" y="609167"/>
            <a:ext cx="11324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Poppins"/>
              <a:buChar char="●"/>
              <a:defRPr sz="3733">
                <a:latin typeface="Poppins"/>
                <a:ea typeface="Poppins"/>
                <a:cs typeface="Poppins"/>
                <a:sym typeface="Poppins"/>
              </a:defRPr>
            </a:lvl1pPr>
            <a:lvl2pPr lvl="1" rtl="0">
              <a:spcBef>
                <a:spcPts val="0"/>
              </a:spcBef>
              <a:spcAft>
                <a:spcPts val="0"/>
              </a:spcAft>
              <a:buSzPts val="2800"/>
              <a:buFont typeface="Poppins"/>
              <a:buChar char="○"/>
              <a:defRPr sz="3733">
                <a:latin typeface="Poppins"/>
                <a:ea typeface="Poppins"/>
                <a:cs typeface="Poppins"/>
                <a:sym typeface="Poppins"/>
              </a:defRPr>
            </a:lvl2pPr>
            <a:lvl3pPr lvl="2" rtl="0">
              <a:spcBef>
                <a:spcPts val="0"/>
              </a:spcBef>
              <a:spcAft>
                <a:spcPts val="0"/>
              </a:spcAft>
              <a:buSzPts val="2800"/>
              <a:buFont typeface="Poppins"/>
              <a:buChar char="■"/>
              <a:defRPr sz="3733">
                <a:latin typeface="Poppins"/>
                <a:ea typeface="Poppins"/>
                <a:cs typeface="Poppins"/>
                <a:sym typeface="Poppins"/>
              </a:defRPr>
            </a:lvl3pPr>
            <a:lvl4pPr lvl="3" rtl="0">
              <a:spcBef>
                <a:spcPts val="0"/>
              </a:spcBef>
              <a:spcAft>
                <a:spcPts val="0"/>
              </a:spcAft>
              <a:buSzPts val="2800"/>
              <a:buFont typeface="Poppins"/>
              <a:buChar char="●"/>
              <a:defRPr sz="3733">
                <a:latin typeface="Poppins"/>
                <a:ea typeface="Poppins"/>
                <a:cs typeface="Poppins"/>
                <a:sym typeface="Poppins"/>
              </a:defRPr>
            </a:lvl4pPr>
            <a:lvl5pPr lvl="4" rtl="0">
              <a:spcBef>
                <a:spcPts val="0"/>
              </a:spcBef>
              <a:spcAft>
                <a:spcPts val="0"/>
              </a:spcAft>
              <a:buSzPts val="2800"/>
              <a:buFont typeface="Poppins"/>
              <a:buChar char="○"/>
              <a:defRPr sz="3733">
                <a:latin typeface="Poppins"/>
                <a:ea typeface="Poppins"/>
                <a:cs typeface="Poppins"/>
                <a:sym typeface="Poppins"/>
              </a:defRPr>
            </a:lvl5pPr>
            <a:lvl6pPr lvl="5" rtl="0">
              <a:spcBef>
                <a:spcPts val="0"/>
              </a:spcBef>
              <a:spcAft>
                <a:spcPts val="0"/>
              </a:spcAft>
              <a:buSzPts val="2800"/>
              <a:buFont typeface="Poppins"/>
              <a:buChar char="■"/>
              <a:defRPr sz="3733">
                <a:latin typeface="Poppins"/>
                <a:ea typeface="Poppins"/>
                <a:cs typeface="Poppins"/>
                <a:sym typeface="Poppins"/>
              </a:defRPr>
            </a:lvl6pPr>
            <a:lvl7pPr lvl="6" rtl="0">
              <a:spcBef>
                <a:spcPts val="0"/>
              </a:spcBef>
              <a:spcAft>
                <a:spcPts val="0"/>
              </a:spcAft>
              <a:buSzPts val="2800"/>
              <a:buFont typeface="Poppins"/>
              <a:buChar char="●"/>
              <a:defRPr sz="3733">
                <a:latin typeface="Poppins"/>
                <a:ea typeface="Poppins"/>
                <a:cs typeface="Poppins"/>
                <a:sym typeface="Poppins"/>
              </a:defRPr>
            </a:lvl7pPr>
            <a:lvl8pPr lvl="7" rtl="0">
              <a:spcBef>
                <a:spcPts val="0"/>
              </a:spcBef>
              <a:spcAft>
                <a:spcPts val="0"/>
              </a:spcAft>
              <a:buSzPts val="2800"/>
              <a:buFont typeface="Poppins"/>
              <a:buChar char="○"/>
              <a:defRPr sz="3733">
                <a:latin typeface="Poppins"/>
                <a:ea typeface="Poppins"/>
                <a:cs typeface="Poppins"/>
                <a:sym typeface="Poppins"/>
              </a:defRPr>
            </a:lvl8pPr>
            <a:lvl9pPr lvl="8" rtl="0">
              <a:spcBef>
                <a:spcPts val="0"/>
              </a:spcBef>
              <a:spcAft>
                <a:spcPts val="0"/>
              </a:spcAft>
              <a:buSzPts val="2800"/>
              <a:buFont typeface="Poppins"/>
              <a:buChar char="■"/>
              <a:defRPr sz="3733">
                <a:latin typeface="Poppins"/>
                <a:ea typeface="Poppins"/>
                <a:cs typeface="Poppins"/>
                <a:sym typeface="Poppins"/>
              </a:defRPr>
            </a:lvl9pPr>
          </a:lstStyle>
          <a:p>
            <a:endParaRPr/>
          </a:p>
        </p:txBody>
      </p:sp>
      <p:sp>
        <p:nvSpPr>
          <p:cNvPr id="31" name="Google Shape;31;p7"/>
          <p:cNvSpPr txBox="1">
            <a:spLocks noGrp="1"/>
          </p:cNvSpPr>
          <p:nvPr>
            <p:ph type="body" idx="1"/>
          </p:nvPr>
        </p:nvSpPr>
        <p:spPr>
          <a:xfrm>
            <a:off x="415600" y="1693367"/>
            <a:ext cx="11324000" cy="4555200"/>
          </a:xfrm>
          <a:prstGeom prst="rect">
            <a:avLst/>
          </a:prstGeom>
          <a:noFill/>
          <a:ln>
            <a:noFill/>
          </a:ln>
        </p:spPr>
        <p:txBody>
          <a:bodyPr spcFirstLastPara="1" wrap="square" lIns="91425" tIns="91425" rIns="91425" bIns="91425" anchor="t" anchorCtr="0">
            <a:noAutofit/>
          </a:bodyPr>
          <a:lstStyle>
            <a:lvl1pPr marL="609585" lvl="0" indent="-457189" rtl="0">
              <a:lnSpc>
                <a:spcPct val="115000"/>
              </a:lnSpc>
              <a:spcBef>
                <a:spcPts val="0"/>
              </a:spcBef>
              <a:spcAft>
                <a:spcPts val="0"/>
              </a:spcAft>
              <a:buClr>
                <a:schemeClr val="dk1"/>
              </a:buClr>
              <a:buSzPts val="1800"/>
              <a:buFont typeface="Poppins"/>
              <a:buChar char="●"/>
              <a:defRPr sz="2400">
                <a:solidFill>
                  <a:schemeClr val="dk1"/>
                </a:solidFill>
                <a:latin typeface="Poppins"/>
                <a:ea typeface="Poppins"/>
                <a:cs typeface="Poppins"/>
                <a:sym typeface="Poppins"/>
              </a:defRPr>
            </a:lvl1pPr>
            <a:lvl2pPr marL="1219170" lvl="1" indent="-457189" rtl="0">
              <a:lnSpc>
                <a:spcPct val="115000"/>
              </a:lnSpc>
              <a:spcBef>
                <a:spcPts val="0"/>
              </a:spcBef>
              <a:spcAft>
                <a:spcPts val="0"/>
              </a:spcAft>
              <a:buClr>
                <a:schemeClr val="dk1"/>
              </a:buClr>
              <a:buSzPts val="1800"/>
              <a:buFont typeface="Poppins"/>
              <a:buChar char="○"/>
              <a:defRPr sz="2400">
                <a:solidFill>
                  <a:schemeClr val="dk1"/>
                </a:solidFill>
                <a:latin typeface="Poppins"/>
                <a:ea typeface="Poppins"/>
                <a:cs typeface="Poppins"/>
                <a:sym typeface="Poppins"/>
              </a:defRPr>
            </a:lvl2pPr>
            <a:lvl3pPr marL="1828754" lvl="2" indent="-457189" rtl="0">
              <a:lnSpc>
                <a:spcPct val="115000"/>
              </a:lnSpc>
              <a:spcBef>
                <a:spcPts val="0"/>
              </a:spcBef>
              <a:spcAft>
                <a:spcPts val="0"/>
              </a:spcAft>
              <a:buClr>
                <a:schemeClr val="dk1"/>
              </a:buClr>
              <a:buSzPts val="1800"/>
              <a:buFont typeface="Poppins"/>
              <a:buChar char="■"/>
              <a:defRPr sz="2400">
                <a:solidFill>
                  <a:schemeClr val="dk1"/>
                </a:solidFill>
                <a:latin typeface="Poppins"/>
                <a:ea typeface="Poppins"/>
                <a:cs typeface="Poppins"/>
                <a:sym typeface="Poppins"/>
              </a:defRPr>
            </a:lvl3pPr>
            <a:lvl4pPr marL="2438339" lvl="3" indent="-457189" rtl="0">
              <a:lnSpc>
                <a:spcPct val="115000"/>
              </a:lnSpc>
              <a:spcBef>
                <a:spcPts val="0"/>
              </a:spcBef>
              <a:spcAft>
                <a:spcPts val="0"/>
              </a:spcAft>
              <a:buClr>
                <a:schemeClr val="dk1"/>
              </a:buClr>
              <a:buSzPts val="1800"/>
              <a:buFont typeface="Poppins"/>
              <a:buChar char="●"/>
              <a:defRPr sz="2400">
                <a:solidFill>
                  <a:schemeClr val="dk1"/>
                </a:solidFill>
                <a:latin typeface="Poppins"/>
                <a:ea typeface="Poppins"/>
                <a:cs typeface="Poppins"/>
                <a:sym typeface="Poppins"/>
              </a:defRPr>
            </a:lvl4pPr>
            <a:lvl5pPr marL="3047924" lvl="4" indent="-457189" rtl="0">
              <a:lnSpc>
                <a:spcPct val="115000"/>
              </a:lnSpc>
              <a:spcBef>
                <a:spcPts val="0"/>
              </a:spcBef>
              <a:spcAft>
                <a:spcPts val="0"/>
              </a:spcAft>
              <a:buClr>
                <a:schemeClr val="dk1"/>
              </a:buClr>
              <a:buSzPts val="1800"/>
              <a:buFont typeface="Poppins"/>
              <a:buChar char="○"/>
              <a:defRPr sz="2400">
                <a:solidFill>
                  <a:schemeClr val="dk1"/>
                </a:solidFill>
                <a:latin typeface="Poppins"/>
                <a:ea typeface="Poppins"/>
                <a:cs typeface="Poppins"/>
                <a:sym typeface="Poppins"/>
              </a:defRPr>
            </a:lvl5pPr>
            <a:lvl6pPr marL="3657509" lvl="5" indent="-457189" rtl="0">
              <a:lnSpc>
                <a:spcPct val="115000"/>
              </a:lnSpc>
              <a:spcBef>
                <a:spcPts val="0"/>
              </a:spcBef>
              <a:spcAft>
                <a:spcPts val="0"/>
              </a:spcAft>
              <a:buClr>
                <a:schemeClr val="dk1"/>
              </a:buClr>
              <a:buSzPts val="1800"/>
              <a:buFont typeface="Poppins"/>
              <a:buChar char="■"/>
              <a:defRPr sz="2400">
                <a:solidFill>
                  <a:schemeClr val="dk1"/>
                </a:solidFill>
                <a:latin typeface="Poppins"/>
                <a:ea typeface="Poppins"/>
                <a:cs typeface="Poppins"/>
                <a:sym typeface="Poppins"/>
              </a:defRPr>
            </a:lvl6pPr>
            <a:lvl7pPr marL="4267093" lvl="6" indent="-457189" rtl="0">
              <a:lnSpc>
                <a:spcPct val="115000"/>
              </a:lnSpc>
              <a:spcBef>
                <a:spcPts val="0"/>
              </a:spcBef>
              <a:spcAft>
                <a:spcPts val="0"/>
              </a:spcAft>
              <a:buClr>
                <a:schemeClr val="dk1"/>
              </a:buClr>
              <a:buSzPts val="1800"/>
              <a:buFont typeface="Poppins"/>
              <a:buChar char="●"/>
              <a:defRPr sz="2400">
                <a:solidFill>
                  <a:schemeClr val="dk1"/>
                </a:solidFill>
                <a:latin typeface="Poppins"/>
                <a:ea typeface="Poppins"/>
                <a:cs typeface="Poppins"/>
                <a:sym typeface="Poppins"/>
              </a:defRPr>
            </a:lvl7pPr>
            <a:lvl8pPr marL="4876678" lvl="7" indent="-457189" rtl="0">
              <a:lnSpc>
                <a:spcPct val="115000"/>
              </a:lnSpc>
              <a:spcBef>
                <a:spcPts val="0"/>
              </a:spcBef>
              <a:spcAft>
                <a:spcPts val="0"/>
              </a:spcAft>
              <a:buClr>
                <a:schemeClr val="dk1"/>
              </a:buClr>
              <a:buSzPts val="1800"/>
              <a:buFont typeface="Poppins"/>
              <a:buChar char="○"/>
              <a:defRPr sz="2400">
                <a:solidFill>
                  <a:schemeClr val="dk1"/>
                </a:solidFill>
                <a:latin typeface="Poppins"/>
                <a:ea typeface="Poppins"/>
                <a:cs typeface="Poppins"/>
                <a:sym typeface="Poppins"/>
              </a:defRPr>
            </a:lvl8pPr>
            <a:lvl9pPr marL="5486263" lvl="8" indent="-457189" rtl="0">
              <a:lnSpc>
                <a:spcPct val="115000"/>
              </a:lnSpc>
              <a:spcBef>
                <a:spcPts val="0"/>
              </a:spcBef>
              <a:spcAft>
                <a:spcPts val="0"/>
              </a:spcAft>
              <a:buClr>
                <a:schemeClr val="dk1"/>
              </a:buClr>
              <a:buSzPts val="1800"/>
              <a:buFont typeface="Poppins"/>
              <a:buChar char="■"/>
              <a:defRPr sz="2400">
                <a:solidFill>
                  <a:schemeClr val="dk1"/>
                </a:solidFill>
                <a:latin typeface="Poppins"/>
                <a:ea typeface="Poppins"/>
                <a:cs typeface="Poppins"/>
                <a:sym typeface="Poppins"/>
              </a:defRPr>
            </a:lvl9pPr>
          </a:lstStyle>
          <a:p>
            <a:endParaRPr/>
          </a:p>
        </p:txBody>
      </p:sp>
    </p:spTree>
    <p:extLst>
      <p:ext uri="{BB962C8B-B14F-4D97-AF65-F5344CB8AC3E}">
        <p14:creationId xmlns:p14="http://schemas.microsoft.com/office/powerpoint/2010/main" val="732933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83B0435F-8AE8-4C4B-9C75-EC5CEFFECEB0}"/>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9502AE07-EB83-42B9-B6AC-82EFB79C2246}"/>
              </a:ext>
            </a:extLst>
          </p:cNvPr>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D0C67FD5-1A5A-49A7-B5C1-E0CCCEEF8AC6}"/>
              </a:ext>
            </a:extLst>
          </p:cNvPr>
          <p:cNvSpPr>
            <a:spLocks noGrp="1"/>
          </p:cNvSpPr>
          <p:nvPr>
            <p:ph type="dt" sz="half" idx="10"/>
          </p:nvPr>
        </p:nvSpPr>
        <p:spPr/>
        <p:txBody>
          <a:bodyPr/>
          <a:lstStyle/>
          <a:p>
            <a:fld id="{900BB015-9CA2-424C-8DE5-53A94566E027}" type="datetimeFigureOut">
              <a:rPr lang="hu-HU" smtClean="0"/>
              <a:t>2024. 02. 18.</a:t>
            </a:fld>
            <a:endParaRPr lang="hu-HU"/>
          </a:p>
        </p:txBody>
      </p:sp>
      <p:sp>
        <p:nvSpPr>
          <p:cNvPr id="5" name="Élőláb helye 4">
            <a:extLst>
              <a:ext uri="{FF2B5EF4-FFF2-40B4-BE49-F238E27FC236}">
                <a16:creationId xmlns:a16="http://schemas.microsoft.com/office/drawing/2014/main" id="{066DCD5B-FFB8-4D2F-A022-01F1C232BCA1}"/>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8877F2F6-35DF-4EC6-A75C-8C0064412E92}"/>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887906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4525106-EF39-49EC-A810-C7436B2D146E}"/>
              </a:ext>
            </a:extLst>
          </p:cNvPr>
          <p:cNvSpPr>
            <a:spLocks noGrp="1"/>
          </p:cNvSpPr>
          <p:nvPr>
            <p:ph type="title"/>
          </p:nvPr>
        </p:nvSpPr>
        <p:spPr>
          <a:xfrm>
            <a:off x="831850" y="1709738"/>
            <a:ext cx="10515600" cy="2852737"/>
          </a:xfrm>
        </p:spPr>
        <p:txBody>
          <a:bodyPr anchor="b"/>
          <a:lstStyle>
            <a:lvl1pPr>
              <a:defRPr sz="6000"/>
            </a:lvl1pPr>
          </a:lstStyle>
          <a:p>
            <a:r>
              <a:rPr lang="hu-HU"/>
              <a:t>Mintacím szerkesztése</a:t>
            </a:r>
          </a:p>
        </p:txBody>
      </p:sp>
      <p:sp>
        <p:nvSpPr>
          <p:cNvPr id="3" name="Szöveg helye 2">
            <a:extLst>
              <a:ext uri="{FF2B5EF4-FFF2-40B4-BE49-F238E27FC236}">
                <a16:creationId xmlns:a16="http://schemas.microsoft.com/office/drawing/2014/main" id="{F02771D9-DBC6-4594-B6A8-811AE7C06D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u-HU"/>
              <a:t>Mintaszöveg szerkesztése</a:t>
            </a:r>
          </a:p>
        </p:txBody>
      </p:sp>
      <p:sp>
        <p:nvSpPr>
          <p:cNvPr id="4" name="Dátum helye 3">
            <a:extLst>
              <a:ext uri="{FF2B5EF4-FFF2-40B4-BE49-F238E27FC236}">
                <a16:creationId xmlns:a16="http://schemas.microsoft.com/office/drawing/2014/main" id="{32A1D29D-7BDA-4559-B5E4-5EA5A6521EF9}"/>
              </a:ext>
            </a:extLst>
          </p:cNvPr>
          <p:cNvSpPr>
            <a:spLocks noGrp="1"/>
          </p:cNvSpPr>
          <p:nvPr>
            <p:ph type="dt" sz="half" idx="10"/>
          </p:nvPr>
        </p:nvSpPr>
        <p:spPr/>
        <p:txBody>
          <a:bodyPr/>
          <a:lstStyle/>
          <a:p>
            <a:fld id="{900BB015-9CA2-424C-8DE5-53A94566E027}" type="datetimeFigureOut">
              <a:rPr lang="hu-HU" smtClean="0"/>
              <a:t>2024. 02. 18.</a:t>
            </a:fld>
            <a:endParaRPr lang="hu-HU"/>
          </a:p>
        </p:txBody>
      </p:sp>
      <p:sp>
        <p:nvSpPr>
          <p:cNvPr id="5" name="Élőláb helye 4">
            <a:extLst>
              <a:ext uri="{FF2B5EF4-FFF2-40B4-BE49-F238E27FC236}">
                <a16:creationId xmlns:a16="http://schemas.microsoft.com/office/drawing/2014/main" id="{592D22ED-A364-442B-AA12-401F250975BC}"/>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85755748-7BB3-43EF-943F-0150A92781F3}"/>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150734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58B4A3E-92E4-41EF-A0D3-7EA5EC637CA0}"/>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07A3DEC2-D132-467F-A6F4-07DD1D5F103C}"/>
              </a:ext>
            </a:extLst>
          </p:cNvPr>
          <p:cNvSpPr>
            <a:spLocks noGrp="1"/>
          </p:cNvSpPr>
          <p:nvPr>
            <p:ph sz="half" idx="1"/>
          </p:nvPr>
        </p:nvSpPr>
        <p:spPr>
          <a:xfrm>
            <a:off x="838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Tartalom helye 3">
            <a:extLst>
              <a:ext uri="{FF2B5EF4-FFF2-40B4-BE49-F238E27FC236}">
                <a16:creationId xmlns:a16="http://schemas.microsoft.com/office/drawing/2014/main" id="{5EC223D8-2932-4337-8725-E16669A0BE13}"/>
              </a:ext>
            </a:extLst>
          </p:cNvPr>
          <p:cNvSpPr>
            <a:spLocks noGrp="1"/>
          </p:cNvSpPr>
          <p:nvPr>
            <p:ph sz="half" idx="2"/>
          </p:nvPr>
        </p:nvSpPr>
        <p:spPr>
          <a:xfrm>
            <a:off x="6172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Dátum helye 4">
            <a:extLst>
              <a:ext uri="{FF2B5EF4-FFF2-40B4-BE49-F238E27FC236}">
                <a16:creationId xmlns:a16="http://schemas.microsoft.com/office/drawing/2014/main" id="{1EE9F747-C7C1-41FE-88F6-406C19898FA3}"/>
              </a:ext>
            </a:extLst>
          </p:cNvPr>
          <p:cNvSpPr>
            <a:spLocks noGrp="1"/>
          </p:cNvSpPr>
          <p:nvPr>
            <p:ph type="dt" sz="half" idx="10"/>
          </p:nvPr>
        </p:nvSpPr>
        <p:spPr/>
        <p:txBody>
          <a:bodyPr/>
          <a:lstStyle/>
          <a:p>
            <a:fld id="{900BB015-9CA2-424C-8DE5-53A94566E027}" type="datetimeFigureOut">
              <a:rPr lang="hu-HU" smtClean="0"/>
              <a:t>2024. 02. 18.</a:t>
            </a:fld>
            <a:endParaRPr lang="hu-HU"/>
          </a:p>
        </p:txBody>
      </p:sp>
      <p:sp>
        <p:nvSpPr>
          <p:cNvPr id="6" name="Élőláb helye 5">
            <a:extLst>
              <a:ext uri="{FF2B5EF4-FFF2-40B4-BE49-F238E27FC236}">
                <a16:creationId xmlns:a16="http://schemas.microsoft.com/office/drawing/2014/main" id="{B6FE4A25-9CFD-4F01-BF61-A7C4B7E043B8}"/>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D7C6BDA5-B6D1-45D6-8497-BA3842E7E5E2}"/>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2722040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CDCE9DFC-0FB6-435E-B401-D66A303BEF07}"/>
              </a:ext>
            </a:extLst>
          </p:cNvPr>
          <p:cNvSpPr>
            <a:spLocks noGrp="1"/>
          </p:cNvSpPr>
          <p:nvPr>
            <p:ph type="title"/>
          </p:nvPr>
        </p:nvSpPr>
        <p:spPr>
          <a:xfrm>
            <a:off x="839788" y="365125"/>
            <a:ext cx="10515600" cy="1325563"/>
          </a:xfrm>
        </p:spPr>
        <p:txBody>
          <a:bodyPr/>
          <a:lstStyle/>
          <a:p>
            <a:r>
              <a:rPr lang="hu-HU"/>
              <a:t>Mintacím szerkesztése</a:t>
            </a:r>
          </a:p>
        </p:txBody>
      </p:sp>
      <p:sp>
        <p:nvSpPr>
          <p:cNvPr id="3" name="Szöveg helye 2">
            <a:extLst>
              <a:ext uri="{FF2B5EF4-FFF2-40B4-BE49-F238E27FC236}">
                <a16:creationId xmlns:a16="http://schemas.microsoft.com/office/drawing/2014/main" id="{03522D42-23B1-4152-8850-F41B9CD934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Tartalom helye 3">
            <a:extLst>
              <a:ext uri="{FF2B5EF4-FFF2-40B4-BE49-F238E27FC236}">
                <a16:creationId xmlns:a16="http://schemas.microsoft.com/office/drawing/2014/main" id="{E430030D-0BED-4701-8AC6-25E6C79C7D73}"/>
              </a:ext>
            </a:extLst>
          </p:cNvPr>
          <p:cNvSpPr>
            <a:spLocks noGrp="1"/>
          </p:cNvSpPr>
          <p:nvPr>
            <p:ph sz="half" idx="2"/>
          </p:nvPr>
        </p:nvSpPr>
        <p:spPr>
          <a:xfrm>
            <a:off x="839788" y="2505075"/>
            <a:ext cx="5157787"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Szöveg helye 4">
            <a:extLst>
              <a:ext uri="{FF2B5EF4-FFF2-40B4-BE49-F238E27FC236}">
                <a16:creationId xmlns:a16="http://schemas.microsoft.com/office/drawing/2014/main" id="{84373A4A-E2F1-4485-A532-707FFCF6D9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Tartalom helye 5">
            <a:extLst>
              <a:ext uri="{FF2B5EF4-FFF2-40B4-BE49-F238E27FC236}">
                <a16:creationId xmlns:a16="http://schemas.microsoft.com/office/drawing/2014/main" id="{5F019E7F-89A3-4884-B8B9-57EB00AD4A62}"/>
              </a:ext>
            </a:extLst>
          </p:cNvPr>
          <p:cNvSpPr>
            <a:spLocks noGrp="1"/>
          </p:cNvSpPr>
          <p:nvPr>
            <p:ph sz="quarter" idx="4"/>
          </p:nvPr>
        </p:nvSpPr>
        <p:spPr>
          <a:xfrm>
            <a:off x="6172200" y="2505075"/>
            <a:ext cx="5183188"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7" name="Dátum helye 6">
            <a:extLst>
              <a:ext uri="{FF2B5EF4-FFF2-40B4-BE49-F238E27FC236}">
                <a16:creationId xmlns:a16="http://schemas.microsoft.com/office/drawing/2014/main" id="{ECED07A8-2FD6-4FC7-A825-CB09E9014E9F}"/>
              </a:ext>
            </a:extLst>
          </p:cNvPr>
          <p:cNvSpPr>
            <a:spLocks noGrp="1"/>
          </p:cNvSpPr>
          <p:nvPr>
            <p:ph type="dt" sz="half" idx="10"/>
          </p:nvPr>
        </p:nvSpPr>
        <p:spPr/>
        <p:txBody>
          <a:bodyPr/>
          <a:lstStyle/>
          <a:p>
            <a:fld id="{900BB015-9CA2-424C-8DE5-53A94566E027}" type="datetimeFigureOut">
              <a:rPr lang="hu-HU" smtClean="0"/>
              <a:t>2024. 02. 18.</a:t>
            </a:fld>
            <a:endParaRPr lang="hu-HU"/>
          </a:p>
        </p:txBody>
      </p:sp>
      <p:sp>
        <p:nvSpPr>
          <p:cNvPr id="8" name="Élőláb helye 7">
            <a:extLst>
              <a:ext uri="{FF2B5EF4-FFF2-40B4-BE49-F238E27FC236}">
                <a16:creationId xmlns:a16="http://schemas.microsoft.com/office/drawing/2014/main" id="{7359E387-B884-4871-937E-6F6F683DFB3B}"/>
              </a:ext>
            </a:extLst>
          </p:cNvPr>
          <p:cNvSpPr>
            <a:spLocks noGrp="1"/>
          </p:cNvSpPr>
          <p:nvPr>
            <p:ph type="ftr" sz="quarter" idx="11"/>
          </p:nvPr>
        </p:nvSpPr>
        <p:spPr/>
        <p:txBody>
          <a:bodyPr/>
          <a:lstStyle/>
          <a:p>
            <a:endParaRPr lang="hu-HU"/>
          </a:p>
        </p:txBody>
      </p:sp>
      <p:sp>
        <p:nvSpPr>
          <p:cNvPr id="9" name="Dia számának helye 8">
            <a:extLst>
              <a:ext uri="{FF2B5EF4-FFF2-40B4-BE49-F238E27FC236}">
                <a16:creationId xmlns:a16="http://schemas.microsoft.com/office/drawing/2014/main" id="{5D775125-779B-4CAB-A578-5316C69E9AD4}"/>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1737381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DD0323B-67C7-454B-8502-BC4DC6E6D279}"/>
              </a:ext>
            </a:extLst>
          </p:cNvPr>
          <p:cNvSpPr>
            <a:spLocks noGrp="1"/>
          </p:cNvSpPr>
          <p:nvPr>
            <p:ph type="title"/>
          </p:nvPr>
        </p:nvSpPr>
        <p:spPr/>
        <p:txBody>
          <a:bodyPr/>
          <a:lstStyle/>
          <a:p>
            <a:r>
              <a:rPr lang="hu-HU"/>
              <a:t>Mintacím szerkesztése</a:t>
            </a:r>
          </a:p>
        </p:txBody>
      </p:sp>
      <p:sp>
        <p:nvSpPr>
          <p:cNvPr id="3" name="Dátum helye 2">
            <a:extLst>
              <a:ext uri="{FF2B5EF4-FFF2-40B4-BE49-F238E27FC236}">
                <a16:creationId xmlns:a16="http://schemas.microsoft.com/office/drawing/2014/main" id="{231D38A3-5FB2-4803-8CAE-61E11CB0E05E}"/>
              </a:ext>
            </a:extLst>
          </p:cNvPr>
          <p:cNvSpPr>
            <a:spLocks noGrp="1"/>
          </p:cNvSpPr>
          <p:nvPr>
            <p:ph type="dt" sz="half" idx="10"/>
          </p:nvPr>
        </p:nvSpPr>
        <p:spPr/>
        <p:txBody>
          <a:bodyPr/>
          <a:lstStyle/>
          <a:p>
            <a:fld id="{900BB015-9CA2-424C-8DE5-53A94566E027}" type="datetimeFigureOut">
              <a:rPr lang="hu-HU" smtClean="0"/>
              <a:t>2024. 02. 18.</a:t>
            </a:fld>
            <a:endParaRPr lang="hu-HU"/>
          </a:p>
        </p:txBody>
      </p:sp>
      <p:sp>
        <p:nvSpPr>
          <p:cNvPr id="4" name="Élőláb helye 3">
            <a:extLst>
              <a:ext uri="{FF2B5EF4-FFF2-40B4-BE49-F238E27FC236}">
                <a16:creationId xmlns:a16="http://schemas.microsoft.com/office/drawing/2014/main" id="{DFA2314C-2B16-4B0D-9EB2-163BBB2DF9C2}"/>
              </a:ext>
            </a:extLst>
          </p:cNvPr>
          <p:cNvSpPr>
            <a:spLocks noGrp="1"/>
          </p:cNvSpPr>
          <p:nvPr>
            <p:ph type="ftr" sz="quarter" idx="11"/>
          </p:nvPr>
        </p:nvSpPr>
        <p:spPr/>
        <p:txBody>
          <a:bodyPr/>
          <a:lstStyle/>
          <a:p>
            <a:endParaRPr lang="hu-HU"/>
          </a:p>
        </p:txBody>
      </p:sp>
      <p:sp>
        <p:nvSpPr>
          <p:cNvPr id="5" name="Dia számának helye 4">
            <a:extLst>
              <a:ext uri="{FF2B5EF4-FFF2-40B4-BE49-F238E27FC236}">
                <a16:creationId xmlns:a16="http://schemas.microsoft.com/office/drawing/2014/main" id="{4401FAD1-6789-44BA-BE4B-8FDB638DF1A0}"/>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919301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átum helye 1">
            <a:extLst>
              <a:ext uri="{FF2B5EF4-FFF2-40B4-BE49-F238E27FC236}">
                <a16:creationId xmlns:a16="http://schemas.microsoft.com/office/drawing/2014/main" id="{2681D38F-5EB2-4E22-A067-DC352EF29BFA}"/>
              </a:ext>
            </a:extLst>
          </p:cNvPr>
          <p:cNvSpPr>
            <a:spLocks noGrp="1"/>
          </p:cNvSpPr>
          <p:nvPr>
            <p:ph type="dt" sz="half" idx="10"/>
          </p:nvPr>
        </p:nvSpPr>
        <p:spPr/>
        <p:txBody>
          <a:bodyPr/>
          <a:lstStyle/>
          <a:p>
            <a:fld id="{900BB015-9CA2-424C-8DE5-53A94566E027}" type="datetimeFigureOut">
              <a:rPr lang="hu-HU" smtClean="0"/>
              <a:t>2024. 02. 18.</a:t>
            </a:fld>
            <a:endParaRPr lang="hu-HU"/>
          </a:p>
        </p:txBody>
      </p:sp>
      <p:sp>
        <p:nvSpPr>
          <p:cNvPr id="3" name="Élőláb helye 2">
            <a:extLst>
              <a:ext uri="{FF2B5EF4-FFF2-40B4-BE49-F238E27FC236}">
                <a16:creationId xmlns:a16="http://schemas.microsoft.com/office/drawing/2014/main" id="{27FBC63F-81C8-4384-B918-52D574805944}"/>
              </a:ext>
            </a:extLst>
          </p:cNvPr>
          <p:cNvSpPr>
            <a:spLocks noGrp="1"/>
          </p:cNvSpPr>
          <p:nvPr>
            <p:ph type="ftr" sz="quarter" idx="11"/>
          </p:nvPr>
        </p:nvSpPr>
        <p:spPr/>
        <p:txBody>
          <a:bodyPr/>
          <a:lstStyle/>
          <a:p>
            <a:endParaRPr lang="hu-HU"/>
          </a:p>
        </p:txBody>
      </p:sp>
      <p:sp>
        <p:nvSpPr>
          <p:cNvPr id="4" name="Dia számának helye 3">
            <a:extLst>
              <a:ext uri="{FF2B5EF4-FFF2-40B4-BE49-F238E27FC236}">
                <a16:creationId xmlns:a16="http://schemas.microsoft.com/office/drawing/2014/main" id="{18AD97C2-9D1C-4546-B72F-B2BE865D2D1A}"/>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3142166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D6DFB74D-60D5-493B-B116-D8FB86E4D86F}"/>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Tartalom helye 2">
            <a:extLst>
              <a:ext uri="{FF2B5EF4-FFF2-40B4-BE49-F238E27FC236}">
                <a16:creationId xmlns:a16="http://schemas.microsoft.com/office/drawing/2014/main" id="{60C59979-41B8-4418-9D1C-7A550B12F6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Szöveg helye 3">
            <a:extLst>
              <a:ext uri="{FF2B5EF4-FFF2-40B4-BE49-F238E27FC236}">
                <a16:creationId xmlns:a16="http://schemas.microsoft.com/office/drawing/2014/main" id="{185B4701-CE56-48A7-8B5F-4D2C830626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198FD44E-0962-4A87-A156-40429E304745}"/>
              </a:ext>
            </a:extLst>
          </p:cNvPr>
          <p:cNvSpPr>
            <a:spLocks noGrp="1"/>
          </p:cNvSpPr>
          <p:nvPr>
            <p:ph type="dt" sz="half" idx="10"/>
          </p:nvPr>
        </p:nvSpPr>
        <p:spPr/>
        <p:txBody>
          <a:bodyPr/>
          <a:lstStyle/>
          <a:p>
            <a:fld id="{900BB015-9CA2-424C-8DE5-53A94566E027}" type="datetimeFigureOut">
              <a:rPr lang="hu-HU" smtClean="0"/>
              <a:t>2024. 02. 18.</a:t>
            </a:fld>
            <a:endParaRPr lang="hu-HU"/>
          </a:p>
        </p:txBody>
      </p:sp>
      <p:sp>
        <p:nvSpPr>
          <p:cNvPr id="6" name="Élőláb helye 5">
            <a:extLst>
              <a:ext uri="{FF2B5EF4-FFF2-40B4-BE49-F238E27FC236}">
                <a16:creationId xmlns:a16="http://schemas.microsoft.com/office/drawing/2014/main" id="{F96C190A-1B8C-48DA-A33A-19EE617857DD}"/>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4A406CF4-F919-4FD9-AB64-654BAB25149C}"/>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1358502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8EC0B36-D071-422C-81A6-4BE4E22359FD}"/>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Kép helye 2">
            <a:extLst>
              <a:ext uri="{FF2B5EF4-FFF2-40B4-BE49-F238E27FC236}">
                <a16:creationId xmlns:a16="http://schemas.microsoft.com/office/drawing/2014/main" id="{D6E0A82E-E1A5-4BA0-9F12-573716818D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a:p>
        </p:txBody>
      </p:sp>
      <p:sp>
        <p:nvSpPr>
          <p:cNvPr id="4" name="Szöveg helye 3">
            <a:extLst>
              <a:ext uri="{FF2B5EF4-FFF2-40B4-BE49-F238E27FC236}">
                <a16:creationId xmlns:a16="http://schemas.microsoft.com/office/drawing/2014/main" id="{A485E2C2-3A9B-4C03-BA31-E1849705B4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52E723B2-1F16-48E7-B23E-99BA30F811E3}"/>
              </a:ext>
            </a:extLst>
          </p:cNvPr>
          <p:cNvSpPr>
            <a:spLocks noGrp="1"/>
          </p:cNvSpPr>
          <p:nvPr>
            <p:ph type="dt" sz="half" idx="10"/>
          </p:nvPr>
        </p:nvSpPr>
        <p:spPr/>
        <p:txBody>
          <a:bodyPr/>
          <a:lstStyle/>
          <a:p>
            <a:fld id="{900BB015-9CA2-424C-8DE5-53A94566E027}" type="datetimeFigureOut">
              <a:rPr lang="hu-HU" smtClean="0"/>
              <a:t>2024. 02. 18.</a:t>
            </a:fld>
            <a:endParaRPr lang="hu-HU"/>
          </a:p>
        </p:txBody>
      </p:sp>
      <p:sp>
        <p:nvSpPr>
          <p:cNvPr id="6" name="Élőláb helye 5">
            <a:extLst>
              <a:ext uri="{FF2B5EF4-FFF2-40B4-BE49-F238E27FC236}">
                <a16:creationId xmlns:a16="http://schemas.microsoft.com/office/drawing/2014/main" id="{17BB01DB-B8BA-4BD7-8A0D-CFB8AC4949C6}"/>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2B6D9355-F69E-4F9B-991B-0DA396A5D91E}"/>
              </a:ext>
            </a:extLst>
          </p:cNvPr>
          <p:cNvSpPr>
            <a:spLocks noGrp="1"/>
          </p:cNvSpPr>
          <p:nvPr>
            <p:ph type="sldNum" sz="quarter" idx="12"/>
          </p:nvPr>
        </p:nvSpPr>
        <p:spPr/>
        <p:txBody>
          <a:bodyPr/>
          <a:lstStyle/>
          <a:p>
            <a:fld id="{376AAC27-4BBD-4DCE-817D-21D91803F82F}" type="slidenum">
              <a:rPr lang="hu-HU" smtClean="0"/>
              <a:t>‹#›</a:t>
            </a:fld>
            <a:endParaRPr lang="hu-HU"/>
          </a:p>
        </p:txBody>
      </p:sp>
    </p:spTree>
    <p:extLst>
      <p:ext uri="{BB962C8B-B14F-4D97-AF65-F5344CB8AC3E}">
        <p14:creationId xmlns:p14="http://schemas.microsoft.com/office/powerpoint/2010/main" val="3672368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ím helye 1">
            <a:extLst>
              <a:ext uri="{FF2B5EF4-FFF2-40B4-BE49-F238E27FC236}">
                <a16:creationId xmlns:a16="http://schemas.microsoft.com/office/drawing/2014/main" id="{A9D14AC7-229E-4912-868E-E57422BD48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hu-HU"/>
              <a:t>Mintacím szerkesztése</a:t>
            </a:r>
          </a:p>
        </p:txBody>
      </p:sp>
      <p:sp>
        <p:nvSpPr>
          <p:cNvPr id="3" name="Szöveg helye 2">
            <a:extLst>
              <a:ext uri="{FF2B5EF4-FFF2-40B4-BE49-F238E27FC236}">
                <a16:creationId xmlns:a16="http://schemas.microsoft.com/office/drawing/2014/main" id="{CCF8C4E9-0A28-4350-AE6E-B4458D833D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6ACDD8A6-8276-4485-9B77-4B7377250A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0BB015-9CA2-424C-8DE5-53A94566E027}" type="datetimeFigureOut">
              <a:rPr lang="hu-HU" smtClean="0"/>
              <a:t>2024. 02. 18.</a:t>
            </a:fld>
            <a:endParaRPr lang="hu-HU"/>
          </a:p>
        </p:txBody>
      </p:sp>
      <p:sp>
        <p:nvSpPr>
          <p:cNvPr id="5" name="Élőláb helye 4">
            <a:extLst>
              <a:ext uri="{FF2B5EF4-FFF2-40B4-BE49-F238E27FC236}">
                <a16:creationId xmlns:a16="http://schemas.microsoft.com/office/drawing/2014/main" id="{D6EF4984-7E97-49D7-8473-294364BAB1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hu-HU"/>
          </a:p>
        </p:txBody>
      </p:sp>
      <p:sp>
        <p:nvSpPr>
          <p:cNvPr id="6" name="Dia számának helye 5">
            <a:extLst>
              <a:ext uri="{FF2B5EF4-FFF2-40B4-BE49-F238E27FC236}">
                <a16:creationId xmlns:a16="http://schemas.microsoft.com/office/drawing/2014/main" id="{F380BE58-BF49-4953-9C48-DB3E623FCB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6AAC27-4BBD-4DCE-817D-21D91803F82F}" type="slidenum">
              <a:rPr lang="hu-HU" smtClean="0"/>
              <a:t>‹#›</a:t>
            </a:fld>
            <a:endParaRPr lang="hu-HU"/>
          </a:p>
        </p:txBody>
      </p:sp>
    </p:spTree>
    <p:extLst>
      <p:ext uri="{BB962C8B-B14F-4D97-AF65-F5344CB8AC3E}">
        <p14:creationId xmlns:p14="http://schemas.microsoft.com/office/powerpoint/2010/main" val="23644943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hemeOverride" Target="../theme/themeOverride6.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hemeOverride" Target="../theme/themeOverride7.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8.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9.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hemeOverride" Target="../theme/themeOverride10.xml"/><Relationship Id="rId5" Type="http://schemas.openxmlformats.org/officeDocument/2006/relationships/image" Target="../media/image7.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2.xml"/><Relationship Id="rId1" Type="http://schemas.openxmlformats.org/officeDocument/2006/relationships/themeOverride" Target="../theme/themeOverride1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themeOverride" Target="../theme/themeOverride12.xml"/><Relationship Id="rId5" Type="http://schemas.openxmlformats.org/officeDocument/2006/relationships/image" Target="../media/image8.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6.xml"/><Relationship Id="rId7" Type="http://schemas.openxmlformats.org/officeDocument/2006/relationships/image" Target="../media/image11.png"/><Relationship Id="rId2" Type="http://schemas.openxmlformats.org/officeDocument/2006/relationships/slideLayout" Target="../slideLayouts/slideLayout12.xml"/><Relationship Id="rId1" Type="http://schemas.openxmlformats.org/officeDocument/2006/relationships/themeOverride" Target="../theme/themeOverride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2.xml"/><Relationship Id="rId1" Type="http://schemas.openxmlformats.org/officeDocument/2006/relationships/themeOverride" Target="../theme/themeOverride14.xml"/><Relationship Id="rId6" Type="http://schemas.openxmlformats.org/officeDocument/2006/relationships/hyperlink" Target="http://www.hashcash.org/papers/hashcash.pdf" TargetMode="External"/><Relationship Id="rId5" Type="http://schemas.openxmlformats.org/officeDocument/2006/relationships/image" Target="../media/image12.gif"/><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themeOverride" Target="../theme/themeOverride15.xml"/><Relationship Id="rId5" Type="http://schemas.openxmlformats.org/officeDocument/2006/relationships/image" Target="../media/image13.jp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hemeOverride" Target="../theme/themeOverride16.xml"/><Relationship Id="rId5" Type="http://schemas.openxmlformats.org/officeDocument/2006/relationships/image" Target="../media/image14.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5.png"/><Relationship Id="rId2" Type="http://schemas.openxmlformats.org/officeDocument/2006/relationships/slideLayout" Target="../slideLayouts/slideLayout12.xml"/><Relationship Id="rId1" Type="http://schemas.openxmlformats.org/officeDocument/2006/relationships/themeOverride" Target="../theme/themeOverride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hemeOverride" Target="../theme/themeOverride2.xml"/><Relationship Id="rId6" Type="http://schemas.openxmlformats.org/officeDocument/2006/relationships/hyperlink" Target="https://www.activism.net/cypherpunk/manifesto.html" TargetMode="External"/><Relationship Id="rId5" Type="http://schemas.openxmlformats.org/officeDocument/2006/relationships/image" Target="../media/image6.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hemeOverride" Target="../theme/themeOverride3.xml"/><Relationship Id="rId5" Type="http://schemas.openxmlformats.org/officeDocument/2006/relationships/hyperlink" Target="https://www.activism.net/cypherpunk/manifesto.html" TargetMode="Externa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4.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hemeOverride" Target="../theme/themeOverride5.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E21448C-224E-4C15-8C52-A7E2D8DE575E}"/>
              </a:ext>
            </a:extLst>
          </p:cNvPr>
          <p:cNvSpPr>
            <a:spLocks noGrp="1"/>
          </p:cNvSpPr>
          <p:nvPr>
            <p:ph type="ctrTitle"/>
          </p:nvPr>
        </p:nvSpPr>
        <p:spPr>
          <a:xfrm>
            <a:off x="236247" y="1343208"/>
            <a:ext cx="5689601" cy="1199923"/>
          </a:xfrm>
        </p:spPr>
        <p:txBody>
          <a:bodyPr>
            <a:normAutofit fontScale="90000"/>
          </a:bodyPr>
          <a:lstStyle/>
          <a:p>
            <a:pPr algn="l"/>
            <a:r>
              <a:rPr lang="hu-HU" sz="4400" dirty="0" err="1">
                <a:solidFill>
                  <a:schemeClr val="bg1"/>
                </a:solidFill>
                <a:latin typeface="Verdana" panose="020B0604030504040204" pitchFamily="34" charset="0"/>
                <a:ea typeface="Verdana" panose="020B0604030504040204" pitchFamily="34" charset="0"/>
                <a:cs typeface="Verdana" panose="020B0604030504040204" pitchFamily="34" charset="0"/>
              </a:rPr>
              <a:t>Blockchain</a:t>
            </a:r>
            <a:r>
              <a:rPr lang="hu-HU" sz="4400"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hu-HU" sz="4400" dirty="0" err="1">
                <a:solidFill>
                  <a:schemeClr val="bg1"/>
                </a:solidFill>
                <a:latin typeface="Verdana" panose="020B0604030504040204" pitchFamily="34" charset="0"/>
                <a:ea typeface="Verdana" panose="020B0604030504040204" pitchFamily="34" charset="0"/>
                <a:cs typeface="Verdana" panose="020B0604030504040204" pitchFamily="34" charset="0"/>
              </a:rPr>
              <a:t>course</a:t>
            </a:r>
            <a:br>
              <a:rPr lang="hu-HU" sz="4400" dirty="0">
                <a:solidFill>
                  <a:schemeClr val="bg1"/>
                </a:solidFill>
                <a:latin typeface="Verdana" panose="020B0604030504040204" pitchFamily="34" charset="0"/>
                <a:ea typeface="Verdana" panose="020B0604030504040204" pitchFamily="34" charset="0"/>
                <a:cs typeface="Verdana" panose="020B0604030504040204" pitchFamily="34" charset="0"/>
              </a:rPr>
            </a:br>
            <a:r>
              <a:rPr lang="en-US" sz="2700" dirty="0">
                <a:solidFill>
                  <a:schemeClr val="bg1"/>
                </a:solidFill>
                <a:latin typeface="Verdana" panose="020B0604030504040204" pitchFamily="34" charset="0"/>
                <a:ea typeface="Verdana" panose="020B0604030504040204" pitchFamily="34" charset="0"/>
                <a:cs typeface="Verdana" panose="020B0604030504040204" pitchFamily="34" charset="0"/>
              </a:rPr>
              <a:t>Beginning of Blockchain: History and the Bitcoin</a:t>
            </a:r>
            <a:br>
              <a:rPr lang="en-US" sz="2700" dirty="0">
                <a:solidFill>
                  <a:schemeClr val="bg1"/>
                </a:solidFill>
                <a:latin typeface="Verdana" panose="020B0604030504040204" pitchFamily="34" charset="0"/>
                <a:ea typeface="Verdana" panose="020B0604030504040204" pitchFamily="34" charset="0"/>
                <a:cs typeface="Verdana" panose="020B0604030504040204" pitchFamily="34" charset="0"/>
              </a:rPr>
            </a:br>
            <a:endParaRPr lang="hu-HU" sz="27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3" name="Alcím 2">
            <a:extLst>
              <a:ext uri="{FF2B5EF4-FFF2-40B4-BE49-F238E27FC236}">
                <a16:creationId xmlns:a16="http://schemas.microsoft.com/office/drawing/2014/main" id="{FA288B8D-A4D8-4A72-8E1D-1E4673E596E8}"/>
              </a:ext>
            </a:extLst>
          </p:cNvPr>
          <p:cNvSpPr>
            <a:spLocks noGrp="1"/>
          </p:cNvSpPr>
          <p:nvPr>
            <p:ph type="subTitle" idx="1"/>
          </p:nvPr>
        </p:nvSpPr>
        <p:spPr>
          <a:xfrm>
            <a:off x="533007" y="2921619"/>
            <a:ext cx="3744686" cy="650648"/>
          </a:xfrm>
        </p:spPr>
        <p:txBody>
          <a:bodyPr>
            <a:normAutofit/>
          </a:bodyPr>
          <a:lstStyle/>
          <a:p>
            <a:pPr algn="l"/>
            <a:r>
              <a:rPr lang="hu-HU" sz="2800" dirty="0">
                <a:solidFill>
                  <a:schemeClr val="bg1"/>
                </a:solidFill>
              </a:rPr>
              <a:t>Dr. Norbert Oláh</a:t>
            </a:r>
          </a:p>
        </p:txBody>
      </p:sp>
    </p:spTree>
    <p:extLst>
      <p:ext uri="{BB962C8B-B14F-4D97-AF65-F5344CB8AC3E}">
        <p14:creationId xmlns:p14="http://schemas.microsoft.com/office/powerpoint/2010/main" val="22891816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solidFill>
            <a:srgbClr val="004735"/>
          </a:solidFill>
        </p:spPr>
        <p:txBody>
          <a:bodyPr vert="horz" lIns="91440" tIns="45720" rIns="91440" bIns="45720" rtlCol="0" anchor="ctr">
            <a:normAutofit/>
          </a:bodyPr>
          <a:lstStyle/>
          <a:p>
            <a:r>
              <a:rPr lang="en-US" b="1" dirty="0">
                <a:solidFill>
                  <a:schemeClr val="bg1"/>
                </a:solidFill>
              </a:rPr>
              <a:t>A few dry facts - History of blockchain</a:t>
            </a:r>
            <a:endParaRPr lang="hu-HU" b="1" dirty="0">
              <a:solidFill>
                <a:schemeClr val="bg1"/>
              </a:solidFill>
            </a:endParaRPr>
          </a:p>
        </p:txBody>
      </p:sp>
      <p:sp>
        <p:nvSpPr>
          <p:cNvPr id="3" name="Tartalom helye 2">
            <a:extLst>
              <a:ext uri="{FF2B5EF4-FFF2-40B4-BE49-F238E27FC236}">
                <a16:creationId xmlns:a16="http://schemas.microsoft.com/office/drawing/2014/main" id="{749B2A2D-2F93-41FE-8846-6848BF15DD1E}"/>
              </a:ext>
            </a:extLst>
          </p:cNvPr>
          <p:cNvSpPr>
            <a:spLocks noGrp="1"/>
          </p:cNvSpPr>
          <p:nvPr>
            <p:ph idx="1"/>
          </p:nvPr>
        </p:nvSpPr>
        <p:spPr>
          <a:xfrm>
            <a:off x="838200" y="1825625"/>
            <a:ext cx="10515600" cy="3718832"/>
          </a:xfrm>
        </p:spPr>
        <p:txBody>
          <a:bodyPr>
            <a:normAutofit lnSpcReduction="10000"/>
          </a:bodyPr>
          <a:lstStyle/>
          <a:p>
            <a:pPr algn="just">
              <a:spcBef>
                <a:spcPts val="600"/>
              </a:spcBef>
            </a:pPr>
            <a:r>
              <a:rPr lang="hu-HU" dirty="0">
                <a:latin typeface="Times New Roman" panose="02020603050405020304" pitchFamily="18" charset="0"/>
                <a:cs typeface="Times New Roman" panose="02020603050405020304" pitchFamily="18" charset="0"/>
              </a:rPr>
              <a:t>1991 - </a:t>
            </a:r>
            <a:r>
              <a:rPr lang="en-US" dirty="0">
                <a:latin typeface="Times New Roman" panose="02020603050405020304" pitchFamily="18" charset="0"/>
                <a:cs typeface="Times New Roman" panose="02020603050405020304" pitchFamily="18" charset="0"/>
              </a:rPr>
              <a:t>Haber and </a:t>
            </a:r>
            <a:r>
              <a:rPr lang="en-US" dirty="0" err="1">
                <a:latin typeface="Times New Roman" panose="02020603050405020304" pitchFamily="18" charset="0"/>
                <a:cs typeface="Times New Roman" panose="02020603050405020304" pitchFamily="18" charset="0"/>
              </a:rPr>
              <a:t>Stornetta</a:t>
            </a:r>
            <a:r>
              <a:rPr lang="en-US" dirty="0">
                <a:latin typeface="Times New Roman" panose="02020603050405020304" pitchFamily="18" charset="0"/>
                <a:cs typeface="Times New Roman" panose="02020603050405020304" pitchFamily="18" charset="0"/>
              </a:rPr>
              <a:t> work on tamper proofing document timestamps. This can be</a:t>
            </a:r>
            <a:r>
              <a:rPr lang="hu-HU"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considered the earliest idea of a chain of blocks or hash chains</a:t>
            </a:r>
            <a:endParaRPr lang="hu-HU" dirty="0">
              <a:latin typeface="Times New Roman" panose="02020603050405020304" pitchFamily="18" charset="0"/>
              <a:cs typeface="Times New Roman" panose="02020603050405020304" pitchFamily="18" charset="0"/>
            </a:endParaRPr>
          </a:p>
          <a:p>
            <a:pPr algn="just">
              <a:spcBef>
                <a:spcPts val="600"/>
              </a:spcBef>
            </a:pPr>
            <a:r>
              <a:rPr lang="hu-HU" dirty="0">
                <a:latin typeface="Times New Roman" panose="02020603050405020304" pitchFamily="18" charset="0"/>
                <a:cs typeface="Times New Roman" panose="02020603050405020304" pitchFamily="18" charset="0"/>
              </a:rPr>
              <a:t>1992 - </a:t>
            </a:r>
            <a:r>
              <a:rPr lang="en-US" dirty="0">
                <a:latin typeface="Times New Roman" panose="02020603050405020304" pitchFamily="18" charset="0"/>
                <a:cs typeface="Times New Roman" panose="02020603050405020304" pitchFamily="18" charset="0"/>
              </a:rPr>
              <a:t>Cynthia </a:t>
            </a:r>
            <a:r>
              <a:rPr lang="en-US" dirty="0" err="1">
                <a:latin typeface="Times New Roman" panose="02020603050405020304" pitchFamily="18" charset="0"/>
                <a:cs typeface="Times New Roman" panose="02020603050405020304" pitchFamily="18" charset="0"/>
              </a:rPr>
              <a:t>Dwork</a:t>
            </a:r>
            <a:r>
              <a:rPr lang="en-US" dirty="0">
                <a:latin typeface="Times New Roman" panose="02020603050405020304" pitchFamily="18" charset="0"/>
                <a:cs typeface="Times New Roman" panose="02020603050405020304" pitchFamily="18" charset="0"/>
              </a:rPr>
              <a:t> and Moni </a:t>
            </a:r>
            <a:r>
              <a:rPr lang="en-US" dirty="0" err="1">
                <a:latin typeface="Times New Roman" panose="02020603050405020304" pitchFamily="18" charset="0"/>
                <a:cs typeface="Times New Roman" panose="02020603050405020304" pitchFamily="18" charset="0"/>
              </a:rPr>
              <a:t>Naor</a:t>
            </a:r>
            <a:r>
              <a:rPr lang="en-US" dirty="0">
                <a:latin typeface="Times New Roman" panose="02020603050405020304" pitchFamily="18" charset="0"/>
                <a:cs typeface="Times New Roman" panose="02020603050405020304" pitchFamily="18" charset="0"/>
              </a:rPr>
              <a:t> publish </a:t>
            </a:r>
            <a:r>
              <a:rPr lang="en-US" i="1" dirty="0">
                <a:latin typeface="Times New Roman" panose="02020603050405020304" pitchFamily="18" charset="0"/>
                <a:cs typeface="Times New Roman" panose="02020603050405020304" pitchFamily="18" charset="0"/>
              </a:rPr>
              <a:t>Pricing via Processing or Combatting Junk</a:t>
            </a:r>
            <a:r>
              <a:rPr lang="hu-HU" i="1" dirty="0">
                <a:latin typeface="Times New Roman" panose="02020603050405020304" pitchFamily="18" charset="0"/>
                <a:cs typeface="Times New Roman" panose="02020603050405020304" pitchFamily="18" charset="0"/>
              </a:rPr>
              <a:t> </a:t>
            </a:r>
            <a:r>
              <a:rPr lang="en-US" i="1" dirty="0">
                <a:latin typeface="Times New Roman" panose="02020603050405020304" pitchFamily="18" charset="0"/>
                <a:cs typeface="Times New Roman" panose="02020603050405020304" pitchFamily="18" charset="0"/>
              </a:rPr>
              <a:t>Mail</a:t>
            </a:r>
            <a:r>
              <a:rPr lang="en-US" dirty="0">
                <a:latin typeface="Times New Roman" panose="02020603050405020304" pitchFamily="18" charset="0"/>
                <a:cs typeface="Times New Roman" panose="02020603050405020304" pitchFamily="18" charset="0"/>
              </a:rPr>
              <a:t>. This is considered the first use of </a:t>
            </a:r>
            <a:r>
              <a:rPr lang="en-US" b="1" dirty="0">
                <a:latin typeface="Times New Roman" panose="02020603050405020304" pitchFamily="18" charset="0"/>
                <a:cs typeface="Times New Roman" panose="02020603050405020304" pitchFamily="18" charset="0"/>
              </a:rPr>
              <a:t>Proof of Work </a:t>
            </a:r>
            <a:r>
              <a:rPr lang="en-US" dirty="0">
                <a:latin typeface="Times New Roman" panose="02020603050405020304" pitchFamily="18" charset="0"/>
                <a:cs typeface="Times New Roman" panose="02020603050405020304" pitchFamily="18" charset="0"/>
              </a:rPr>
              <a:t>(</a:t>
            </a:r>
            <a:r>
              <a:rPr lang="en-US" b="1" dirty="0" err="1">
                <a:latin typeface="Times New Roman" panose="02020603050405020304" pitchFamily="18" charset="0"/>
                <a:cs typeface="Times New Roman" panose="02020603050405020304" pitchFamily="18" charset="0"/>
              </a:rPr>
              <a:t>PoW</a:t>
            </a:r>
            <a:r>
              <a:rPr lang="en-US" dirty="0">
                <a:latin typeface="Times New Roman" panose="02020603050405020304" pitchFamily="18" charset="0"/>
                <a:cs typeface="Times New Roman" panose="02020603050405020304" pitchFamily="18" charset="0"/>
              </a:rPr>
              <a:t>)</a:t>
            </a:r>
            <a:endParaRPr lang="hu-HU" dirty="0">
              <a:latin typeface="Times New Roman" panose="02020603050405020304" pitchFamily="18" charset="0"/>
              <a:cs typeface="Times New Roman" panose="02020603050405020304" pitchFamily="18" charset="0"/>
            </a:endParaRPr>
          </a:p>
          <a:p>
            <a:pPr algn="just">
              <a:spcBef>
                <a:spcPts val="600"/>
              </a:spcBef>
            </a:pPr>
            <a:r>
              <a:rPr lang="en-US" dirty="0">
                <a:latin typeface="Times New Roman" panose="02020603050405020304" pitchFamily="18" charset="0"/>
                <a:cs typeface="Times New Roman" panose="02020603050405020304" pitchFamily="18" charset="0"/>
              </a:rPr>
              <a:t>2002 - The appearance of </a:t>
            </a:r>
            <a:r>
              <a:rPr lang="en-US" dirty="0" err="1">
                <a:latin typeface="Times New Roman" panose="02020603050405020304" pitchFamily="18" charset="0"/>
                <a:cs typeface="Times New Roman" panose="02020603050405020304" pitchFamily="18" charset="0"/>
              </a:rPr>
              <a:t>Hashcash</a:t>
            </a:r>
            <a:r>
              <a:rPr lang="en-US" dirty="0">
                <a:latin typeface="Times New Roman" panose="02020603050405020304" pitchFamily="18" charset="0"/>
                <a:cs typeface="Times New Roman" panose="02020603050405020304" pitchFamily="18" charset="0"/>
              </a:rPr>
              <a:t> by Adam Back</a:t>
            </a:r>
            <a:endParaRPr lang="hu-HU" dirty="0">
              <a:latin typeface="Times New Roman" panose="02020603050405020304" pitchFamily="18" charset="0"/>
              <a:cs typeface="Times New Roman" panose="02020603050405020304" pitchFamily="18" charset="0"/>
            </a:endParaRPr>
          </a:p>
          <a:p>
            <a:pPr algn="just">
              <a:spcBef>
                <a:spcPts val="600"/>
              </a:spcBef>
            </a:pPr>
            <a:r>
              <a:rPr lang="hu-HU" dirty="0">
                <a:latin typeface="Times New Roman" panose="02020603050405020304" pitchFamily="18" charset="0"/>
                <a:cs typeface="Times New Roman" panose="02020603050405020304" pitchFamily="18" charset="0"/>
              </a:rPr>
              <a:t>2004 - </a:t>
            </a:r>
            <a:r>
              <a:rPr lang="en-US" dirty="0">
                <a:latin typeface="Times New Roman" panose="02020603050405020304" pitchFamily="18" charset="0"/>
                <a:cs typeface="Times New Roman" panose="02020603050405020304" pitchFamily="18" charset="0"/>
              </a:rPr>
              <a:t>Development of B-Money by Wei Dei using </a:t>
            </a:r>
            <a:r>
              <a:rPr lang="en-US" dirty="0" err="1">
                <a:latin typeface="Times New Roman" panose="02020603050405020304" pitchFamily="18" charset="0"/>
                <a:cs typeface="Times New Roman" panose="02020603050405020304" pitchFamily="18" charset="0"/>
              </a:rPr>
              <a:t>hashcash</a:t>
            </a:r>
            <a:endParaRPr lang="hu-HU" dirty="0">
              <a:latin typeface="Times New Roman" panose="02020603050405020304" pitchFamily="18" charset="0"/>
              <a:cs typeface="Times New Roman" panose="02020603050405020304" pitchFamily="18" charset="0"/>
            </a:endParaRPr>
          </a:p>
          <a:p>
            <a:pPr algn="just">
              <a:spcBef>
                <a:spcPts val="600"/>
              </a:spcBef>
            </a:pPr>
            <a:r>
              <a:rPr lang="hu-HU" dirty="0">
                <a:latin typeface="Times New Roman" panose="02020603050405020304" pitchFamily="18" charset="0"/>
                <a:cs typeface="Times New Roman" panose="02020603050405020304" pitchFamily="18" charset="0"/>
              </a:rPr>
              <a:t>2009 - </a:t>
            </a:r>
            <a:r>
              <a:rPr lang="hu-HU" dirty="0" err="1">
                <a:latin typeface="Times New Roman" panose="02020603050405020304" pitchFamily="18" charset="0"/>
                <a:cs typeface="Times New Roman" panose="02020603050405020304" pitchFamily="18" charset="0"/>
              </a:rPr>
              <a:t>Bitcoin</a:t>
            </a:r>
            <a:r>
              <a:rPr lang="hu-HU" dirty="0">
                <a:latin typeface="Times New Roman" panose="02020603050405020304" pitchFamily="18" charset="0"/>
                <a:cs typeface="Times New Roman" panose="02020603050405020304" pitchFamily="18" charset="0"/>
              </a:rPr>
              <a:t> (</a:t>
            </a:r>
            <a:r>
              <a:rPr lang="hu-HU" dirty="0" err="1">
                <a:latin typeface="Times New Roman" panose="02020603050405020304" pitchFamily="18" charset="0"/>
                <a:cs typeface="Times New Roman" panose="02020603050405020304" pitchFamily="18" charset="0"/>
              </a:rPr>
              <a:t>first</a:t>
            </a:r>
            <a:r>
              <a:rPr lang="hu-HU" dirty="0">
                <a:latin typeface="Times New Roman" panose="02020603050405020304" pitchFamily="18" charset="0"/>
                <a:cs typeface="Times New Roman" panose="02020603050405020304" pitchFamily="18" charset="0"/>
              </a:rPr>
              <a:t> </a:t>
            </a:r>
            <a:r>
              <a:rPr lang="hu-HU" dirty="0" err="1">
                <a:latin typeface="Times New Roman" panose="02020603050405020304" pitchFamily="18" charset="0"/>
                <a:cs typeface="Times New Roman" panose="02020603050405020304" pitchFamily="18" charset="0"/>
              </a:rPr>
              <a:t>blockchain</a:t>
            </a:r>
            <a:r>
              <a:rPr lang="hu-HU"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546746949"/>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solidFill>
            <a:srgbClr val="004735"/>
          </a:solidFill>
        </p:spPr>
        <p:txBody>
          <a:bodyPr vert="horz" lIns="91440" tIns="45720" rIns="91440" bIns="45720" rtlCol="0" anchor="ctr">
            <a:normAutofit/>
          </a:bodyPr>
          <a:lstStyle/>
          <a:p>
            <a:r>
              <a:rPr lang="en-US" b="1" dirty="0">
                <a:solidFill>
                  <a:schemeClr val="bg1"/>
                </a:solidFill>
              </a:rPr>
              <a:t>A few dry facts - History of blockchain</a:t>
            </a:r>
            <a:endParaRPr lang="hu-HU" b="1" dirty="0">
              <a:solidFill>
                <a:schemeClr val="bg1"/>
              </a:solidFill>
            </a:endParaRPr>
          </a:p>
        </p:txBody>
      </p:sp>
      <p:sp>
        <p:nvSpPr>
          <p:cNvPr id="3" name="Tartalom helye 2">
            <a:extLst>
              <a:ext uri="{FF2B5EF4-FFF2-40B4-BE49-F238E27FC236}">
                <a16:creationId xmlns:a16="http://schemas.microsoft.com/office/drawing/2014/main" id="{749B2A2D-2F93-41FE-8846-6848BF15DD1E}"/>
              </a:ext>
            </a:extLst>
          </p:cNvPr>
          <p:cNvSpPr>
            <a:spLocks noGrp="1"/>
          </p:cNvSpPr>
          <p:nvPr>
            <p:ph idx="1"/>
          </p:nvPr>
        </p:nvSpPr>
        <p:spPr>
          <a:xfrm>
            <a:off x="838200" y="1825625"/>
            <a:ext cx="10515600" cy="3718832"/>
          </a:xfrm>
        </p:spPr>
        <p:txBody>
          <a:bodyPr>
            <a:normAutofit fontScale="92500" lnSpcReduction="20000"/>
          </a:bodyPr>
          <a:lstStyle/>
          <a:p>
            <a:pPr algn="just">
              <a:spcAft>
                <a:spcPts val="600"/>
              </a:spcAft>
            </a:pPr>
            <a:r>
              <a:rPr lang="hu-HU" dirty="0">
                <a:latin typeface="Times New Roman" panose="02020603050405020304" pitchFamily="18" charset="0"/>
                <a:cs typeface="Times New Roman" panose="02020603050405020304" pitchFamily="18" charset="0"/>
              </a:rPr>
              <a:t>2010 - </a:t>
            </a:r>
            <a:r>
              <a:rPr lang="en-US" dirty="0">
                <a:latin typeface="Times New Roman" panose="02020603050405020304" pitchFamily="18" charset="0"/>
                <a:cs typeface="Times New Roman" panose="02020603050405020304" pitchFamily="18" charset="0"/>
              </a:rPr>
              <a:t>First real transaction with Bitcoin</a:t>
            </a:r>
            <a:r>
              <a:rPr lang="hu-HU" dirty="0">
                <a:latin typeface="Times New Roman" panose="02020603050405020304" pitchFamily="18" charset="0"/>
                <a:cs typeface="Times New Roman" panose="02020603050405020304" pitchFamily="18" charset="0"/>
              </a:rPr>
              <a:t> (</a:t>
            </a:r>
            <a:r>
              <a:rPr lang="hu-HU" dirty="0" err="1">
                <a:latin typeface="Times New Roman" panose="02020603050405020304" pitchFamily="18" charset="0"/>
                <a:cs typeface="Times New Roman" panose="02020603050405020304" pitchFamily="18" charset="0"/>
              </a:rPr>
              <a:t>Laszlo</a:t>
            </a:r>
            <a:r>
              <a:rPr lang="hu-HU" dirty="0">
                <a:latin typeface="Times New Roman" panose="02020603050405020304" pitchFamily="18" charset="0"/>
                <a:cs typeface="Times New Roman" panose="02020603050405020304" pitchFamily="18" charset="0"/>
              </a:rPr>
              <a:t> </a:t>
            </a:r>
            <a:r>
              <a:rPr lang="hu-HU" dirty="0" err="1">
                <a:latin typeface="Times New Roman" panose="02020603050405020304" pitchFamily="18" charset="0"/>
                <a:cs typeface="Times New Roman" panose="02020603050405020304" pitchFamily="18" charset="0"/>
              </a:rPr>
              <a:t>Hanyecz</a:t>
            </a:r>
            <a:r>
              <a:rPr lang="hu-HU" dirty="0">
                <a:latin typeface="Times New Roman" panose="02020603050405020304" pitchFamily="18" charset="0"/>
                <a:cs typeface="Times New Roman" panose="02020603050405020304" pitchFamily="18" charset="0"/>
              </a:rPr>
              <a:t> pizza </a:t>
            </a:r>
            <a:r>
              <a:rPr lang="hu-HU" dirty="0" err="1">
                <a:latin typeface="Times New Roman" panose="02020603050405020304" pitchFamily="18" charset="0"/>
                <a:cs typeface="Times New Roman" panose="02020603050405020304" pitchFamily="18" charset="0"/>
              </a:rPr>
              <a:t>order</a:t>
            </a:r>
            <a:r>
              <a:rPr lang="hu-HU" dirty="0">
                <a:latin typeface="Times New Roman" panose="02020603050405020304" pitchFamily="18" charset="0"/>
                <a:cs typeface="Times New Roman" panose="02020603050405020304" pitchFamily="18" charset="0"/>
              </a:rPr>
              <a:t>)</a:t>
            </a:r>
          </a:p>
          <a:p>
            <a:pPr algn="just">
              <a:spcAft>
                <a:spcPts val="600"/>
              </a:spcAft>
            </a:pPr>
            <a:r>
              <a:rPr lang="hu-HU" dirty="0">
                <a:latin typeface="Times New Roman" panose="02020603050405020304" pitchFamily="18" charset="0"/>
                <a:cs typeface="Times New Roman" panose="02020603050405020304" pitchFamily="18" charset="0"/>
              </a:rPr>
              <a:t>2014 - </a:t>
            </a:r>
            <a:r>
              <a:rPr lang="en-US" dirty="0">
                <a:latin typeface="Times New Roman" panose="02020603050405020304" pitchFamily="18" charset="0"/>
                <a:cs typeface="Times New Roman" panose="02020603050405020304" pitchFamily="18" charset="0"/>
              </a:rPr>
              <a:t>Ethereum Foundation and the use of blockchain technology beyond cryptocurrencies.</a:t>
            </a:r>
            <a:endParaRPr lang="hu-HU" dirty="0">
              <a:latin typeface="Times New Roman" panose="02020603050405020304" pitchFamily="18" charset="0"/>
              <a:cs typeface="Times New Roman" panose="02020603050405020304" pitchFamily="18" charset="0"/>
            </a:endParaRPr>
          </a:p>
          <a:p>
            <a:pPr algn="just">
              <a:spcAft>
                <a:spcPts val="600"/>
              </a:spcAft>
            </a:pPr>
            <a:r>
              <a:rPr lang="hu-HU" dirty="0">
                <a:latin typeface="Times New Roman" panose="02020603050405020304" pitchFamily="18" charset="0"/>
                <a:cs typeface="Times New Roman" panose="02020603050405020304" pitchFamily="18" charset="0"/>
              </a:rPr>
              <a:t>2015 - </a:t>
            </a:r>
            <a:r>
              <a:rPr lang="en-US" dirty="0">
                <a:latin typeface="Times New Roman" panose="02020603050405020304" pitchFamily="18" charset="0"/>
                <a:cs typeface="Times New Roman" panose="02020603050405020304" pitchFamily="18" charset="0"/>
              </a:rPr>
              <a:t>The Ethereum Frontier network was launched, allowing developers to write smart contracts and </a:t>
            </a:r>
            <a:r>
              <a:rPr lang="en-US" dirty="0" err="1">
                <a:latin typeface="Times New Roman" panose="02020603050405020304" pitchFamily="18" charset="0"/>
                <a:cs typeface="Times New Roman" panose="02020603050405020304" pitchFamily="18" charset="0"/>
              </a:rPr>
              <a:t>decentralised</a:t>
            </a:r>
            <a:r>
              <a:rPr lang="en-US" dirty="0">
                <a:latin typeface="Times New Roman" panose="02020603050405020304" pitchFamily="18" charset="0"/>
                <a:cs typeface="Times New Roman" panose="02020603050405020304" pitchFamily="18" charset="0"/>
              </a:rPr>
              <a:t> applications that could be deployed on a live network. </a:t>
            </a:r>
            <a:endParaRPr lang="hu-HU" dirty="0">
              <a:latin typeface="Times New Roman" panose="02020603050405020304" pitchFamily="18" charset="0"/>
              <a:cs typeface="Times New Roman" panose="02020603050405020304" pitchFamily="18" charset="0"/>
            </a:endParaRPr>
          </a:p>
          <a:p>
            <a:pPr algn="just">
              <a:spcAft>
                <a:spcPts val="600"/>
              </a:spcAft>
            </a:pPr>
            <a:r>
              <a:rPr lang="hu-HU" dirty="0">
                <a:latin typeface="Times New Roman" panose="02020603050405020304" pitchFamily="18" charset="0"/>
                <a:cs typeface="Times New Roman" panose="02020603050405020304" pitchFamily="18" charset="0"/>
              </a:rPr>
              <a:t>2015 - </a:t>
            </a:r>
            <a:r>
              <a:rPr lang="en-US" dirty="0">
                <a:latin typeface="Times New Roman" panose="02020603050405020304" pitchFamily="18" charset="0"/>
                <a:cs typeface="Times New Roman" panose="02020603050405020304" pitchFamily="18" charset="0"/>
              </a:rPr>
              <a:t>The Linux Foundation has launched the Hyperledger project </a:t>
            </a:r>
            <a:endParaRPr lang="hu-HU" dirty="0">
              <a:latin typeface="Times New Roman" panose="02020603050405020304" pitchFamily="18" charset="0"/>
              <a:cs typeface="Times New Roman" panose="02020603050405020304" pitchFamily="18" charset="0"/>
            </a:endParaRPr>
          </a:p>
          <a:p>
            <a:pPr algn="just">
              <a:spcAft>
                <a:spcPts val="600"/>
              </a:spcAft>
            </a:pPr>
            <a:r>
              <a:rPr lang="hu-HU" dirty="0">
                <a:latin typeface="Times New Roman" panose="02020603050405020304" pitchFamily="18" charset="0"/>
                <a:cs typeface="Times New Roman" panose="02020603050405020304" pitchFamily="18" charset="0"/>
              </a:rPr>
              <a:t>2016 - </a:t>
            </a:r>
            <a:r>
              <a:rPr lang="en-US" dirty="0">
                <a:latin typeface="Times New Roman" panose="02020603050405020304" pitchFamily="18" charset="0"/>
                <a:cs typeface="Times New Roman" panose="02020603050405020304" pitchFamily="18" charset="0"/>
              </a:rPr>
              <a:t>DAO incident, a bug in the Ethereum code was exploited, leading to a hard fork of the Ethereum network </a:t>
            </a:r>
            <a:endParaRPr lang="hu-HU"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5513187"/>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solidFill>
            <a:srgbClr val="004735"/>
          </a:solidFill>
        </p:spPr>
        <p:txBody>
          <a:bodyPr vert="horz" lIns="91440" tIns="45720" rIns="91440" bIns="45720" rtlCol="0" anchor="ctr">
            <a:normAutofit/>
          </a:bodyPr>
          <a:lstStyle/>
          <a:p>
            <a:r>
              <a:rPr lang="en-US" b="1" dirty="0">
                <a:solidFill>
                  <a:schemeClr val="bg1"/>
                </a:solidFill>
              </a:rPr>
              <a:t>A few dry facts - History of blockchain</a:t>
            </a:r>
            <a:endParaRPr lang="hu-HU" b="1" dirty="0">
              <a:solidFill>
                <a:schemeClr val="bg1"/>
              </a:solidFill>
            </a:endParaRPr>
          </a:p>
        </p:txBody>
      </p:sp>
      <p:sp>
        <p:nvSpPr>
          <p:cNvPr id="3" name="Tartalom helye 2">
            <a:extLst>
              <a:ext uri="{FF2B5EF4-FFF2-40B4-BE49-F238E27FC236}">
                <a16:creationId xmlns:a16="http://schemas.microsoft.com/office/drawing/2014/main" id="{749B2A2D-2F93-41FE-8846-6848BF15DD1E}"/>
              </a:ext>
            </a:extLst>
          </p:cNvPr>
          <p:cNvSpPr>
            <a:spLocks noGrp="1"/>
          </p:cNvSpPr>
          <p:nvPr>
            <p:ph idx="1"/>
          </p:nvPr>
        </p:nvSpPr>
        <p:spPr>
          <a:xfrm>
            <a:off x="838200" y="1825625"/>
            <a:ext cx="10515600" cy="3718832"/>
          </a:xfrm>
        </p:spPr>
        <p:txBody>
          <a:bodyPr>
            <a:normAutofit fontScale="85000" lnSpcReduction="20000"/>
          </a:bodyPr>
          <a:lstStyle/>
          <a:p>
            <a:pPr algn="just">
              <a:spcAft>
                <a:spcPts val="600"/>
              </a:spcAft>
            </a:pPr>
            <a:r>
              <a:rPr lang="en-US" dirty="0">
                <a:latin typeface="Times New Roman" panose="02020603050405020304" pitchFamily="18" charset="0"/>
                <a:cs typeface="Times New Roman" panose="02020603050405020304" pitchFamily="18" charset="0"/>
              </a:rPr>
              <a:t>2017 - Japan has </a:t>
            </a:r>
            <a:r>
              <a:rPr lang="en-US" dirty="0" err="1">
                <a:latin typeface="Times New Roman" panose="02020603050405020304" pitchFamily="18" charset="0"/>
                <a:cs typeface="Times New Roman" panose="02020603050405020304" pitchFamily="18" charset="0"/>
              </a:rPr>
              <a:t>recognised</a:t>
            </a:r>
            <a:r>
              <a:rPr lang="en-US" dirty="0">
                <a:latin typeface="Times New Roman" panose="02020603050405020304" pitchFamily="18" charset="0"/>
                <a:cs typeface="Times New Roman" panose="02020603050405020304" pitchFamily="18" charset="0"/>
              </a:rPr>
              <a:t> bitcoin as legal tender. About 15% of global banks have used some form of blockchain technology</a:t>
            </a:r>
          </a:p>
          <a:p>
            <a:pPr algn="just">
              <a:spcAft>
                <a:spcPts val="600"/>
              </a:spcAft>
            </a:pPr>
            <a:r>
              <a:rPr lang="en-US" dirty="0">
                <a:latin typeface="Times New Roman" panose="02020603050405020304" pitchFamily="18" charset="0"/>
                <a:cs typeface="Times New Roman" panose="02020603050405020304" pitchFamily="18" charset="0"/>
              </a:rPr>
              <a:t>2018 - Baidu has unveiled its blockchain-as-a-service platform</a:t>
            </a:r>
          </a:p>
          <a:p>
            <a:pPr algn="just">
              <a:spcAft>
                <a:spcPts val="600"/>
              </a:spcAft>
            </a:pPr>
            <a:r>
              <a:rPr lang="en-US" dirty="0">
                <a:latin typeface="Times New Roman" panose="02020603050405020304" pitchFamily="18" charset="0"/>
                <a:cs typeface="Times New Roman" panose="02020603050405020304" pitchFamily="18" charset="0"/>
              </a:rPr>
              <a:t>2019 - Walmart has launched its supply chain system based on the Hyperledger platform.</a:t>
            </a:r>
            <a:endParaRPr lang="hu-HU" dirty="0">
              <a:latin typeface="Times New Roman" panose="02020603050405020304" pitchFamily="18" charset="0"/>
              <a:cs typeface="Times New Roman" panose="02020603050405020304" pitchFamily="18" charset="0"/>
            </a:endParaRPr>
          </a:p>
          <a:p>
            <a:pPr algn="just">
              <a:spcBef>
                <a:spcPts val="600"/>
              </a:spcBef>
              <a:spcAft>
                <a:spcPts val="600"/>
              </a:spcAft>
            </a:pPr>
            <a:r>
              <a:rPr lang="hu-HU" dirty="0">
                <a:latin typeface="Times New Roman" panose="02020603050405020304" pitchFamily="18" charset="0"/>
                <a:cs typeface="Times New Roman" panose="02020603050405020304" pitchFamily="18" charset="0"/>
              </a:rPr>
              <a:t>2019 - </a:t>
            </a:r>
            <a:r>
              <a:rPr lang="en-US" dirty="0">
                <a:latin typeface="Times New Roman" panose="02020603050405020304" pitchFamily="18" charset="0"/>
                <a:cs typeface="Times New Roman" panose="02020603050405020304" pitchFamily="18" charset="0"/>
              </a:rPr>
              <a:t>Amazon has announced the general availability of its Amazon Managed Blockchain service on AWS</a:t>
            </a:r>
            <a:endParaRPr lang="hu-HU" dirty="0">
              <a:latin typeface="Times New Roman" panose="02020603050405020304" pitchFamily="18" charset="0"/>
              <a:cs typeface="Times New Roman" panose="02020603050405020304" pitchFamily="18" charset="0"/>
            </a:endParaRPr>
          </a:p>
          <a:p>
            <a:pPr algn="just">
              <a:spcBef>
                <a:spcPts val="600"/>
              </a:spcBef>
              <a:spcAft>
                <a:spcPts val="600"/>
              </a:spcAft>
            </a:pPr>
            <a:r>
              <a:rPr lang="hu-HU" dirty="0">
                <a:latin typeface="Times New Roman" panose="02020603050405020304" pitchFamily="18" charset="0"/>
                <a:cs typeface="Times New Roman" panose="02020603050405020304" pitchFamily="18" charset="0"/>
              </a:rPr>
              <a:t>2020 - </a:t>
            </a:r>
            <a:r>
              <a:rPr lang="en-US" dirty="0">
                <a:latin typeface="Times New Roman" panose="02020603050405020304" pitchFamily="18" charset="0"/>
                <a:cs typeface="Times New Roman" panose="02020603050405020304" pitchFamily="18" charset="0"/>
              </a:rPr>
              <a:t>Nearly 40% of respondents have integrated blockchain into production, and 55% consider blockchain a top strategic priority, according to Deloitte's 2020 Global Blockchain Survey.</a:t>
            </a:r>
            <a:endParaRPr lang="hu-HU"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2012338"/>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solidFill>
            <a:srgbClr val="004735"/>
          </a:solidFill>
        </p:spPr>
        <p:txBody>
          <a:bodyPr vert="horz" lIns="91440" tIns="45720" rIns="91440" bIns="45720" rtlCol="0" anchor="ctr">
            <a:normAutofit/>
          </a:bodyPr>
          <a:lstStyle/>
          <a:p>
            <a:r>
              <a:rPr lang="en-US" b="1" dirty="0">
                <a:solidFill>
                  <a:schemeClr val="bg1"/>
                </a:solidFill>
              </a:rPr>
              <a:t>A few dry facts - History of blockchain</a:t>
            </a:r>
            <a:endParaRPr lang="hu-HU" b="1" dirty="0">
              <a:solidFill>
                <a:schemeClr val="bg1"/>
              </a:solidFill>
            </a:endParaRPr>
          </a:p>
        </p:txBody>
      </p:sp>
      <p:sp>
        <p:nvSpPr>
          <p:cNvPr id="3" name="Tartalom helye 2">
            <a:extLst>
              <a:ext uri="{FF2B5EF4-FFF2-40B4-BE49-F238E27FC236}">
                <a16:creationId xmlns:a16="http://schemas.microsoft.com/office/drawing/2014/main" id="{749B2A2D-2F93-41FE-8846-6848BF15DD1E}"/>
              </a:ext>
            </a:extLst>
          </p:cNvPr>
          <p:cNvSpPr>
            <a:spLocks noGrp="1"/>
          </p:cNvSpPr>
          <p:nvPr>
            <p:ph idx="1"/>
          </p:nvPr>
        </p:nvSpPr>
        <p:spPr>
          <a:xfrm>
            <a:off x="838200" y="1825625"/>
            <a:ext cx="10515600" cy="3718832"/>
          </a:xfrm>
        </p:spPr>
        <p:txBody>
          <a:bodyPr>
            <a:normAutofit fontScale="92500" lnSpcReduction="20000"/>
          </a:bodyPr>
          <a:lstStyle/>
          <a:p>
            <a:pPr algn="just">
              <a:spcBef>
                <a:spcPts val="600"/>
              </a:spcBef>
              <a:spcAft>
                <a:spcPts val="600"/>
              </a:spcAft>
            </a:pPr>
            <a:r>
              <a:rPr lang="hu-HU" dirty="0">
                <a:latin typeface="Times New Roman" panose="02020603050405020304" pitchFamily="18" charset="0"/>
                <a:cs typeface="Times New Roman" panose="02020603050405020304" pitchFamily="18" charset="0"/>
              </a:rPr>
              <a:t>2020 - </a:t>
            </a:r>
            <a:r>
              <a:rPr lang="en-US" dirty="0">
                <a:latin typeface="Times New Roman" panose="02020603050405020304" pitchFamily="18" charset="0"/>
                <a:cs typeface="Times New Roman" panose="02020603050405020304" pitchFamily="18" charset="0"/>
              </a:rPr>
              <a:t>Ethereum launched the Beacon Chain in preparation for Ethereum 2.0.</a:t>
            </a:r>
            <a:endParaRPr lang="hu-HU" dirty="0">
              <a:latin typeface="Times New Roman" panose="02020603050405020304" pitchFamily="18" charset="0"/>
              <a:cs typeface="Times New Roman" panose="02020603050405020304" pitchFamily="18" charset="0"/>
            </a:endParaRPr>
          </a:p>
          <a:p>
            <a:pPr algn="just">
              <a:spcBef>
                <a:spcPts val="600"/>
              </a:spcBef>
              <a:spcAft>
                <a:spcPts val="600"/>
              </a:spcAft>
            </a:pPr>
            <a:r>
              <a:rPr lang="hu-HU" dirty="0">
                <a:latin typeface="Times New Roman" panose="02020603050405020304" pitchFamily="18" charset="0"/>
                <a:cs typeface="Times New Roman" panose="02020603050405020304" pitchFamily="18" charset="0"/>
              </a:rPr>
              <a:t>2020 - </a:t>
            </a:r>
            <a:r>
              <a:rPr lang="en-US" dirty="0">
                <a:latin typeface="Times New Roman" panose="02020603050405020304" pitchFamily="18" charset="0"/>
                <a:cs typeface="Times New Roman" panose="02020603050405020304" pitchFamily="18" charset="0"/>
              </a:rPr>
              <a:t>Stable coins have seen a significant rise as they promise greater stability than traditional cryptocurrencies </a:t>
            </a:r>
            <a:endParaRPr lang="hu-HU" dirty="0">
              <a:latin typeface="Times New Roman" panose="02020603050405020304" pitchFamily="18" charset="0"/>
              <a:cs typeface="Times New Roman" panose="02020603050405020304" pitchFamily="18" charset="0"/>
            </a:endParaRPr>
          </a:p>
          <a:p>
            <a:pPr algn="just">
              <a:spcBef>
                <a:spcPts val="600"/>
              </a:spcBef>
              <a:spcAft>
                <a:spcPts val="600"/>
              </a:spcAft>
            </a:pPr>
            <a:r>
              <a:rPr lang="hu-HU" dirty="0">
                <a:latin typeface="Times New Roman" panose="02020603050405020304" pitchFamily="18" charset="0"/>
                <a:cs typeface="Times New Roman" panose="02020603050405020304" pitchFamily="18" charset="0"/>
              </a:rPr>
              <a:t>2020 - </a:t>
            </a:r>
            <a:r>
              <a:rPr lang="en-US" dirty="0">
                <a:latin typeface="Times New Roman" panose="02020603050405020304" pitchFamily="18" charset="0"/>
                <a:cs typeface="Times New Roman" panose="02020603050405020304" pitchFamily="18" charset="0"/>
              </a:rPr>
              <a:t>There is growing interest in combining blockchain and artificial intelligence to optimize business processes.</a:t>
            </a:r>
            <a:endParaRPr lang="hu-HU" dirty="0">
              <a:latin typeface="Times New Roman" panose="02020603050405020304" pitchFamily="18" charset="0"/>
              <a:cs typeface="Times New Roman" panose="02020603050405020304" pitchFamily="18" charset="0"/>
            </a:endParaRPr>
          </a:p>
          <a:p>
            <a:pPr algn="just">
              <a:spcBef>
                <a:spcPts val="600"/>
              </a:spcBef>
              <a:spcAft>
                <a:spcPts val="600"/>
              </a:spcAft>
            </a:pPr>
            <a:r>
              <a:rPr lang="hu-HU" dirty="0">
                <a:latin typeface="Times New Roman" panose="02020603050405020304" pitchFamily="18" charset="0"/>
                <a:cs typeface="Times New Roman" panose="02020603050405020304" pitchFamily="18" charset="0"/>
              </a:rPr>
              <a:t>2022 - </a:t>
            </a:r>
            <a:r>
              <a:rPr lang="en-US" dirty="0">
                <a:latin typeface="Times New Roman" panose="02020603050405020304" pitchFamily="18" charset="0"/>
                <a:cs typeface="Times New Roman" panose="02020603050405020304" pitchFamily="18" charset="0"/>
              </a:rPr>
              <a:t>Ethereum has switched from Proof of Work (</a:t>
            </a:r>
            <a:r>
              <a:rPr lang="en-US" dirty="0" err="1">
                <a:latin typeface="Times New Roman" panose="02020603050405020304" pitchFamily="18" charset="0"/>
                <a:cs typeface="Times New Roman" panose="02020603050405020304" pitchFamily="18" charset="0"/>
              </a:rPr>
              <a:t>PoW</a:t>
            </a:r>
            <a:r>
              <a:rPr lang="en-US" dirty="0">
                <a:latin typeface="Times New Roman" panose="02020603050405020304" pitchFamily="18" charset="0"/>
                <a:cs typeface="Times New Roman" panose="02020603050405020304" pitchFamily="18" charset="0"/>
              </a:rPr>
              <a:t>) to Proof of Stake(</a:t>
            </a:r>
            <a:r>
              <a:rPr lang="en-US" dirty="0" err="1">
                <a:latin typeface="Times New Roman" panose="02020603050405020304" pitchFamily="18" charset="0"/>
                <a:cs typeface="Times New Roman" panose="02020603050405020304" pitchFamily="18" charset="0"/>
              </a:rPr>
              <a:t>PoS</a:t>
            </a:r>
            <a:r>
              <a:rPr lang="en-US" dirty="0">
                <a:latin typeface="Times New Roman" panose="02020603050405020304" pitchFamily="18" charset="0"/>
                <a:cs typeface="Times New Roman" panose="02020603050405020304" pitchFamily="18" charset="0"/>
              </a:rPr>
              <a:t>) consensus mechanism. The original Ethereum </a:t>
            </a:r>
            <a:r>
              <a:rPr lang="en-US" dirty="0" err="1">
                <a:latin typeface="Times New Roman" panose="02020603050405020304" pitchFamily="18" charset="0"/>
                <a:cs typeface="Times New Roman" panose="02020603050405020304" pitchFamily="18" charset="0"/>
              </a:rPr>
              <a:t>mainnet</a:t>
            </a:r>
            <a:r>
              <a:rPr lang="en-US" dirty="0">
                <a:latin typeface="Times New Roman" panose="02020603050405020304" pitchFamily="18" charset="0"/>
                <a:cs typeface="Times New Roman" panose="02020603050405020304" pitchFamily="18" charset="0"/>
              </a:rPr>
              <a:t> has merged with the Beacon Chain, which uses Proof-of-Stake. It now exists in a chain. Ethereum's power consumption has been reduced by ~99.95%.</a:t>
            </a:r>
            <a:endParaRPr lang="hu-HU" dirty="0">
              <a:latin typeface="Times New Roman" panose="02020603050405020304" pitchFamily="18" charset="0"/>
              <a:cs typeface="Times New Roman" panose="02020603050405020304" pitchFamily="18" charset="0"/>
            </a:endParaRPr>
          </a:p>
          <a:p>
            <a:pPr marL="285750" indent="-285750" algn="just">
              <a:spcBef>
                <a:spcPts val="600"/>
              </a:spcBef>
              <a:spcAft>
                <a:spcPts val="600"/>
              </a:spcAft>
              <a:buFont typeface="Wingdings" panose="05000000000000000000" pitchFamily="2" charset="2"/>
              <a:buChar char="§"/>
            </a:pPr>
            <a:endParaRPr lang="hu-HU"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8454257"/>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8" name="Kép 7"/>
          <p:cNvPicPr>
            <a:picLocks noChangeAspect="1"/>
          </p:cNvPicPr>
          <p:nvPr/>
        </p:nvPicPr>
        <p:blipFill>
          <a:blip r:embed="rId5"/>
          <a:stretch>
            <a:fillRect/>
          </a:stretch>
        </p:blipFill>
        <p:spPr>
          <a:xfrm>
            <a:off x="1285053" y="0"/>
            <a:ext cx="9621893" cy="6080414"/>
          </a:xfrm>
          <a:prstGeom prst="rect">
            <a:avLst/>
          </a:prstGeom>
        </p:spPr>
      </p:pic>
    </p:spTree>
    <p:extLst>
      <p:ext uri="{BB962C8B-B14F-4D97-AF65-F5344CB8AC3E}">
        <p14:creationId xmlns:p14="http://schemas.microsoft.com/office/powerpoint/2010/main" val="1565011655"/>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687968" y="2103437"/>
            <a:ext cx="10515600" cy="1325563"/>
          </a:xfrm>
        </p:spPr>
        <p:txBody>
          <a:bodyPr>
            <a:normAutofit fontScale="90000"/>
          </a:bodyPr>
          <a:lstStyle/>
          <a:p>
            <a:pPr algn="ctr"/>
            <a:r>
              <a:rPr lang="hu-HU" sz="6600" b="1" cap="small" dirty="0">
                <a:solidFill>
                  <a:srgbClr val="C00000"/>
                </a:solidFill>
              </a:rPr>
              <a:t>The </a:t>
            </a:r>
            <a:r>
              <a:rPr lang="hu-HU" sz="6600" b="1" cap="small" dirty="0" err="1">
                <a:solidFill>
                  <a:srgbClr val="C00000"/>
                </a:solidFill>
              </a:rPr>
              <a:t>challenges</a:t>
            </a:r>
            <a:r>
              <a:rPr lang="hu-HU" sz="6600" b="1" cap="small" dirty="0">
                <a:solidFill>
                  <a:srgbClr val="C00000"/>
                </a:solidFill>
              </a:rPr>
              <a:t> of </a:t>
            </a:r>
            <a:r>
              <a:rPr lang="hu-HU" sz="6600" b="1" cap="small" dirty="0" err="1">
                <a:solidFill>
                  <a:srgbClr val="C00000"/>
                </a:solidFill>
              </a:rPr>
              <a:t>cryptocurrency</a:t>
            </a:r>
            <a:endParaRPr lang="hu-HU" sz="6600" b="1" cap="small" dirty="0">
              <a:solidFill>
                <a:srgbClr val="C00000"/>
              </a:solidFill>
            </a:endParaRPr>
          </a:p>
        </p:txBody>
      </p:sp>
    </p:spTree>
    <p:extLst>
      <p:ext uri="{BB962C8B-B14F-4D97-AF65-F5344CB8AC3E}">
        <p14:creationId xmlns:p14="http://schemas.microsoft.com/office/powerpoint/2010/main" val="31247832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83"/>
        <p:cNvGrpSpPr/>
        <p:nvPr/>
      </p:nvGrpSpPr>
      <p:grpSpPr>
        <a:xfrm>
          <a:off x="0" y="0"/>
          <a:ext cx="0" cy="0"/>
          <a:chOff x="0" y="0"/>
          <a:chExt cx="0" cy="0"/>
        </a:xfrm>
      </p:grpSpPr>
      <p:sp>
        <p:nvSpPr>
          <p:cNvPr id="184" name="Google Shape;184;p31"/>
          <p:cNvSpPr txBox="1">
            <a:spLocks noGrp="1"/>
          </p:cNvSpPr>
          <p:nvPr>
            <p:ph type="title"/>
          </p:nvPr>
        </p:nvSpPr>
        <p:spPr>
          <a:prstGeom prst="rect">
            <a:avLst/>
          </a:prstGeom>
        </p:spPr>
        <p:txBody>
          <a:bodyPr spcFirstLastPara="1" vert="horz" wrap="square" lIns="121900" tIns="121900" rIns="121900" bIns="121900" rtlCol="0" anchor="t" anchorCtr="0">
            <a:noAutofit/>
          </a:bodyPr>
          <a:lstStyle/>
          <a:p>
            <a:pPr>
              <a:buNone/>
            </a:pPr>
            <a:r>
              <a:rPr lang="hu-HU" dirty="0"/>
              <a:t>The </a:t>
            </a:r>
            <a:r>
              <a:rPr lang="hu-HU" dirty="0" err="1"/>
              <a:t>challenges</a:t>
            </a:r>
            <a:r>
              <a:rPr lang="hu-HU" dirty="0"/>
              <a:t> of </a:t>
            </a:r>
            <a:r>
              <a:rPr lang="hu-HU" dirty="0" err="1"/>
              <a:t>cryptocurrency</a:t>
            </a:r>
            <a:endParaRPr dirty="0"/>
          </a:p>
        </p:txBody>
      </p:sp>
      <p:sp>
        <p:nvSpPr>
          <p:cNvPr id="185" name="Google Shape;185;p31"/>
          <p:cNvSpPr txBox="1">
            <a:spLocks noGrp="1"/>
          </p:cNvSpPr>
          <p:nvPr>
            <p:ph type="title" idx="2"/>
          </p:nvPr>
        </p:nvSpPr>
        <p:spPr>
          <a:xfrm>
            <a:off x="434000" y="775232"/>
            <a:ext cx="11324000" cy="932797"/>
          </a:xfrm>
          <a:prstGeom prst="rect">
            <a:avLst/>
          </a:prstGeom>
          <a:solidFill>
            <a:srgbClr val="004735"/>
          </a:solidFill>
        </p:spPr>
        <p:txBody>
          <a:bodyPr spcFirstLastPara="1" vert="horz" wrap="square" lIns="121900" tIns="121900" rIns="121900" bIns="121900" rtlCol="0" anchor="t" anchorCtr="0">
            <a:noAutofit/>
          </a:bodyPr>
          <a:lstStyle/>
          <a:p>
            <a:pPr>
              <a:buNone/>
            </a:pPr>
            <a:r>
              <a:rPr lang="hu-HU" dirty="0" err="1">
                <a:solidFill>
                  <a:schemeClr val="bg1"/>
                </a:solidFill>
              </a:rPr>
              <a:t>Expectations</a:t>
            </a:r>
            <a:r>
              <a:rPr lang="hu-HU" dirty="0">
                <a:solidFill>
                  <a:schemeClr val="bg1"/>
                </a:solidFill>
              </a:rPr>
              <a:t> of </a:t>
            </a:r>
            <a:r>
              <a:rPr lang="hu-HU" dirty="0" err="1">
                <a:solidFill>
                  <a:schemeClr val="bg1"/>
                </a:solidFill>
              </a:rPr>
              <a:t>cryptocurrency</a:t>
            </a:r>
            <a:endParaRPr dirty="0">
              <a:solidFill>
                <a:schemeClr val="bg1"/>
              </a:solidFill>
            </a:endParaRPr>
          </a:p>
        </p:txBody>
      </p:sp>
      <p:sp>
        <p:nvSpPr>
          <p:cNvPr id="186" name="Google Shape;186;p31"/>
          <p:cNvSpPr txBox="1">
            <a:spLocks noGrp="1"/>
          </p:cNvSpPr>
          <p:nvPr>
            <p:ph type="body" idx="1"/>
          </p:nvPr>
        </p:nvSpPr>
        <p:spPr>
          <a:xfrm>
            <a:off x="415600" y="1447994"/>
            <a:ext cx="11324000" cy="2846400"/>
          </a:xfrm>
          <a:prstGeom prst="rect">
            <a:avLst/>
          </a:prstGeom>
        </p:spPr>
        <p:txBody>
          <a:bodyPr spcFirstLastPara="1" vert="horz" wrap="square" lIns="121900" tIns="121900" rIns="121900" bIns="121900" rtlCol="0" anchor="t" anchorCtr="0">
            <a:noAutofit/>
          </a:bodyPr>
          <a:lstStyle/>
          <a:p>
            <a:pPr marL="609585" lvl="1">
              <a:lnSpc>
                <a:spcPct val="100000"/>
              </a:lnSpc>
              <a:spcBef>
                <a:spcPts val="1333"/>
              </a:spcBef>
            </a:pPr>
            <a:r>
              <a:rPr lang="hu-HU" dirty="0" err="1"/>
              <a:t>Anonymity</a:t>
            </a:r>
            <a:endParaRPr lang="hu-HU" dirty="0"/>
          </a:p>
          <a:p>
            <a:pPr marL="1219169" lvl="2">
              <a:lnSpc>
                <a:spcPct val="100000"/>
              </a:lnSpc>
              <a:spcBef>
                <a:spcPts val="1333"/>
              </a:spcBef>
            </a:pPr>
            <a:r>
              <a:rPr lang="hu-HU" dirty="0" err="1"/>
              <a:t>Privacy</a:t>
            </a:r>
            <a:r>
              <a:rPr lang="hu-HU" dirty="0"/>
              <a:t> </a:t>
            </a:r>
            <a:r>
              <a:rPr lang="hu-HU" dirty="0" err="1"/>
              <a:t>issues</a:t>
            </a:r>
            <a:r>
              <a:rPr lang="hu-HU" dirty="0"/>
              <a:t>: </a:t>
            </a:r>
            <a:r>
              <a:rPr lang="hu-HU" dirty="0" err="1"/>
              <a:t>tracing</a:t>
            </a:r>
            <a:r>
              <a:rPr lang="hu-HU" dirty="0"/>
              <a:t> and </a:t>
            </a:r>
            <a:r>
              <a:rPr lang="hu-HU" dirty="0" err="1"/>
              <a:t>logging</a:t>
            </a:r>
            <a:r>
              <a:rPr lang="hu-HU" dirty="0"/>
              <a:t> </a:t>
            </a:r>
            <a:r>
              <a:rPr lang="hu-HU" dirty="0" err="1"/>
              <a:t>mechanisms</a:t>
            </a:r>
            <a:endParaRPr lang="hu-HU" dirty="0"/>
          </a:p>
          <a:p>
            <a:pPr marL="609585" lvl="1">
              <a:lnSpc>
                <a:spcPct val="100000"/>
              </a:lnSpc>
              <a:spcBef>
                <a:spcPts val="1333"/>
              </a:spcBef>
            </a:pPr>
            <a:r>
              <a:rPr lang="hu-HU" dirty="0" err="1"/>
              <a:t>Accountability</a:t>
            </a:r>
            <a:endParaRPr lang="hu-HU" dirty="0"/>
          </a:p>
          <a:p>
            <a:pPr marL="1219169" lvl="2">
              <a:lnSpc>
                <a:spcPct val="100000"/>
              </a:lnSpc>
              <a:spcBef>
                <a:spcPts val="1333"/>
              </a:spcBef>
            </a:pPr>
            <a:r>
              <a:rPr lang="hu-HU" dirty="0" err="1"/>
              <a:t>Double</a:t>
            </a:r>
            <a:r>
              <a:rPr lang="hu-HU" dirty="0"/>
              <a:t> </a:t>
            </a:r>
            <a:r>
              <a:rPr lang="hu-HU" dirty="0" err="1"/>
              <a:t>spending</a:t>
            </a:r>
            <a:r>
              <a:rPr lang="hu-HU" dirty="0"/>
              <a:t> </a:t>
            </a:r>
            <a:r>
              <a:rPr lang="hu-HU" dirty="0" err="1"/>
              <a:t>problem</a:t>
            </a:r>
            <a:endParaRPr lang="hu-HU" dirty="0"/>
          </a:p>
          <a:p>
            <a:pPr marL="609585" lvl="1">
              <a:lnSpc>
                <a:spcPct val="100000"/>
              </a:lnSpc>
              <a:spcBef>
                <a:spcPts val="1333"/>
              </a:spcBef>
            </a:pPr>
            <a:r>
              <a:rPr lang="hu-HU" dirty="0"/>
              <a:t>SMR </a:t>
            </a:r>
            <a:r>
              <a:rPr lang="hu-HU" dirty="0" err="1"/>
              <a:t>problem</a:t>
            </a:r>
            <a:endParaRPr lang="hu-HU" dirty="0"/>
          </a:p>
          <a:p>
            <a:pPr marL="1219169" lvl="2">
              <a:lnSpc>
                <a:spcPct val="100000"/>
              </a:lnSpc>
              <a:spcBef>
                <a:spcPts val="1333"/>
              </a:spcBef>
            </a:pPr>
            <a:r>
              <a:rPr lang="en-US" dirty="0"/>
              <a:t>fault-tolerant service by replicating data</a:t>
            </a:r>
            <a:endParaRPr lang="hu-HU" dirty="0"/>
          </a:p>
          <a:p>
            <a:pPr marL="609585" lvl="1">
              <a:lnSpc>
                <a:spcPct val="100000"/>
              </a:lnSpc>
              <a:spcBef>
                <a:spcPts val="1333"/>
              </a:spcBef>
            </a:pPr>
            <a:r>
              <a:rPr lang="hu-HU" dirty="0" err="1"/>
              <a:t>Decentralization</a:t>
            </a:r>
            <a:endParaRPr lang="hu-HU" dirty="0"/>
          </a:p>
          <a:p>
            <a:pPr marL="1219169" lvl="2">
              <a:lnSpc>
                <a:spcPct val="100000"/>
              </a:lnSpc>
              <a:spcBef>
                <a:spcPts val="1333"/>
              </a:spcBef>
            </a:pPr>
            <a:r>
              <a:rPr lang="hu-HU" dirty="0" err="1"/>
              <a:t>completely</a:t>
            </a:r>
            <a:r>
              <a:rPr lang="hu-HU" dirty="0"/>
              <a:t> </a:t>
            </a:r>
            <a:r>
              <a:rPr lang="hu-HU" dirty="0" err="1"/>
              <a:t>trustless</a:t>
            </a:r>
            <a:r>
              <a:rPr lang="hu-HU" dirty="0"/>
              <a:t> </a:t>
            </a:r>
            <a:r>
              <a:rPr lang="hu-HU" dirty="0" err="1"/>
              <a:t>or</a:t>
            </a:r>
            <a:r>
              <a:rPr lang="hu-HU" dirty="0"/>
              <a:t> </a:t>
            </a:r>
            <a:r>
              <a:rPr lang="hu-HU" dirty="0" err="1"/>
              <a:t>permissionless</a:t>
            </a:r>
            <a:r>
              <a:rPr lang="hu-HU" dirty="0"/>
              <a:t> </a:t>
            </a:r>
            <a:r>
              <a:rPr lang="hu-HU" dirty="0" err="1"/>
              <a:t>environment</a:t>
            </a:r>
            <a:r>
              <a:rPr lang="hu-HU" dirty="0"/>
              <a:t>.</a:t>
            </a:r>
            <a:endParaRPr dirty="0"/>
          </a:p>
        </p:txBody>
      </p:sp>
    </p:spTree>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83"/>
        <p:cNvGrpSpPr/>
        <p:nvPr/>
      </p:nvGrpSpPr>
      <p:grpSpPr>
        <a:xfrm>
          <a:off x="0" y="0"/>
          <a:ext cx="0" cy="0"/>
          <a:chOff x="0" y="0"/>
          <a:chExt cx="0" cy="0"/>
        </a:xfrm>
      </p:grpSpPr>
      <p:sp>
        <p:nvSpPr>
          <p:cNvPr id="184" name="Google Shape;184;p31"/>
          <p:cNvSpPr txBox="1">
            <a:spLocks noGrp="1"/>
          </p:cNvSpPr>
          <p:nvPr>
            <p:ph type="title"/>
          </p:nvPr>
        </p:nvSpPr>
        <p:spPr>
          <a:xfrm>
            <a:off x="292003" y="250433"/>
            <a:ext cx="11324000" cy="524800"/>
          </a:xfrm>
          <a:prstGeom prst="rect">
            <a:avLst/>
          </a:prstGeom>
        </p:spPr>
        <p:txBody>
          <a:bodyPr spcFirstLastPara="1" vert="horz" wrap="square" lIns="121900" tIns="121900" rIns="121900" bIns="121900" rtlCol="0" anchor="t" anchorCtr="0">
            <a:noAutofit/>
          </a:bodyPr>
          <a:lstStyle/>
          <a:p>
            <a:pPr>
              <a:buNone/>
            </a:pPr>
            <a:r>
              <a:rPr lang="hu-HU" dirty="0"/>
              <a:t>The </a:t>
            </a:r>
            <a:r>
              <a:rPr lang="hu-HU" dirty="0" err="1"/>
              <a:t>challenges</a:t>
            </a:r>
            <a:r>
              <a:rPr lang="hu-HU" dirty="0"/>
              <a:t> of </a:t>
            </a:r>
            <a:r>
              <a:rPr lang="hu-HU" dirty="0" err="1"/>
              <a:t>cryptocurrency</a:t>
            </a:r>
            <a:endParaRPr dirty="0"/>
          </a:p>
        </p:txBody>
      </p:sp>
      <p:sp>
        <p:nvSpPr>
          <p:cNvPr id="185" name="Google Shape;185;p31"/>
          <p:cNvSpPr txBox="1">
            <a:spLocks noGrp="1"/>
          </p:cNvSpPr>
          <p:nvPr>
            <p:ph type="title" idx="2"/>
          </p:nvPr>
        </p:nvSpPr>
        <p:spPr>
          <a:xfrm>
            <a:off x="434000" y="775233"/>
            <a:ext cx="11324000" cy="763600"/>
          </a:xfrm>
          <a:prstGeom prst="rect">
            <a:avLst/>
          </a:prstGeom>
          <a:solidFill>
            <a:srgbClr val="004735"/>
          </a:solidFill>
        </p:spPr>
        <p:txBody>
          <a:bodyPr spcFirstLastPara="1" vert="horz" wrap="square" lIns="121900" tIns="121900" rIns="121900" bIns="121900" rtlCol="0" anchor="t" anchorCtr="0">
            <a:noAutofit/>
          </a:bodyPr>
          <a:lstStyle/>
          <a:p>
            <a:pPr>
              <a:buNone/>
            </a:pPr>
            <a:r>
              <a:rPr lang="hu-HU" dirty="0">
                <a:solidFill>
                  <a:schemeClr val="bg1"/>
                </a:solidFill>
              </a:rPr>
              <a:t>The </a:t>
            </a:r>
            <a:r>
              <a:rPr lang="hu-HU" dirty="0" err="1">
                <a:solidFill>
                  <a:schemeClr val="bg1"/>
                </a:solidFill>
              </a:rPr>
              <a:t>challenges</a:t>
            </a:r>
            <a:r>
              <a:rPr lang="hu-HU" dirty="0">
                <a:solidFill>
                  <a:schemeClr val="bg1"/>
                </a:solidFill>
              </a:rPr>
              <a:t> of </a:t>
            </a:r>
            <a:r>
              <a:rPr lang="hu-HU" dirty="0" err="1">
                <a:solidFill>
                  <a:schemeClr val="bg1"/>
                </a:solidFill>
              </a:rPr>
              <a:t>cryptocurrency</a:t>
            </a:r>
            <a:r>
              <a:rPr lang="hu-HU" dirty="0">
                <a:solidFill>
                  <a:schemeClr val="bg1"/>
                </a:solidFill>
              </a:rPr>
              <a:t> – </a:t>
            </a:r>
            <a:r>
              <a:rPr lang="hu-HU" dirty="0" err="1">
                <a:solidFill>
                  <a:schemeClr val="bg1"/>
                </a:solidFill>
              </a:rPr>
              <a:t>Anonimity</a:t>
            </a:r>
            <a:r>
              <a:rPr lang="hu-HU" dirty="0">
                <a:solidFill>
                  <a:schemeClr val="bg1"/>
                </a:solidFill>
              </a:rPr>
              <a:t> </a:t>
            </a:r>
            <a:r>
              <a:rPr lang="hu-HU" dirty="0" err="1">
                <a:solidFill>
                  <a:schemeClr val="bg1"/>
                </a:solidFill>
              </a:rPr>
              <a:t>issue</a:t>
            </a:r>
            <a:endParaRPr dirty="0">
              <a:solidFill>
                <a:schemeClr val="bg1"/>
              </a:solidFill>
            </a:endParaRPr>
          </a:p>
        </p:txBody>
      </p:sp>
      <p:sp>
        <p:nvSpPr>
          <p:cNvPr id="186" name="Google Shape;186;p31"/>
          <p:cNvSpPr txBox="1">
            <a:spLocks noGrp="1"/>
          </p:cNvSpPr>
          <p:nvPr>
            <p:ph type="body" idx="1"/>
          </p:nvPr>
        </p:nvSpPr>
        <p:spPr>
          <a:xfrm>
            <a:off x="415600" y="1896567"/>
            <a:ext cx="5252800" cy="2846400"/>
          </a:xfrm>
          <a:prstGeom prst="rect">
            <a:avLst/>
          </a:prstGeom>
        </p:spPr>
        <p:txBody>
          <a:bodyPr spcFirstLastPara="1" vert="horz" wrap="square" lIns="121900" tIns="121900" rIns="121900" bIns="121900" rtlCol="0" anchor="t" anchorCtr="0">
            <a:noAutofit/>
          </a:bodyPr>
          <a:lstStyle/>
          <a:p>
            <a:pPr marL="0" indent="0">
              <a:lnSpc>
                <a:spcPct val="100000"/>
              </a:lnSpc>
              <a:buNone/>
            </a:pPr>
            <a:r>
              <a:rPr lang="en" b="1" dirty="0"/>
              <a:t>DigiCash</a:t>
            </a:r>
            <a:r>
              <a:rPr lang="en" dirty="0"/>
              <a:t>: </a:t>
            </a:r>
            <a:r>
              <a:rPr lang="en" dirty="0">
                <a:highlight>
                  <a:srgbClr val="FFD816"/>
                </a:highlight>
              </a:rPr>
              <a:t>“Blind signatures”</a:t>
            </a:r>
            <a:r>
              <a:rPr lang="en" dirty="0"/>
              <a:t> public key cryptography </a:t>
            </a:r>
            <a:endParaRPr dirty="0"/>
          </a:p>
          <a:p>
            <a:pPr marL="609585" lvl="1">
              <a:lnSpc>
                <a:spcPct val="100000"/>
              </a:lnSpc>
              <a:spcBef>
                <a:spcPts val="1333"/>
              </a:spcBef>
            </a:pPr>
            <a:r>
              <a:rPr lang="en" dirty="0"/>
              <a:t>David Chaum’s company</a:t>
            </a:r>
            <a:endParaRPr dirty="0"/>
          </a:p>
          <a:p>
            <a:pPr marL="609585" lvl="1">
              <a:lnSpc>
                <a:spcPct val="100000"/>
              </a:lnSpc>
              <a:spcBef>
                <a:spcPts val="1333"/>
              </a:spcBef>
            </a:pPr>
            <a:r>
              <a:rPr lang="en" dirty="0"/>
              <a:t>Allowed users to sign off on transactions without revealing anything about their identity</a:t>
            </a:r>
            <a:endParaRPr dirty="0"/>
          </a:p>
          <a:p>
            <a:pPr marL="609585" lvl="1">
              <a:lnSpc>
                <a:spcPct val="100000"/>
              </a:lnSpc>
              <a:spcBef>
                <a:spcPts val="1333"/>
              </a:spcBef>
            </a:pPr>
            <a:r>
              <a:rPr lang="en" dirty="0"/>
              <a:t>Failed due to centralization</a:t>
            </a:r>
            <a:endParaRPr dirty="0"/>
          </a:p>
          <a:p>
            <a:pPr marL="0" indent="0">
              <a:lnSpc>
                <a:spcPct val="100000"/>
              </a:lnSpc>
              <a:spcBef>
                <a:spcPts val="1333"/>
              </a:spcBef>
              <a:buSzPts val="1100"/>
              <a:buNone/>
            </a:pPr>
            <a:endParaRPr dirty="0"/>
          </a:p>
          <a:p>
            <a:pPr marL="0" indent="0">
              <a:spcBef>
                <a:spcPts val="1333"/>
              </a:spcBef>
              <a:spcAft>
                <a:spcPts val="1333"/>
              </a:spcAft>
              <a:buNone/>
            </a:pPr>
            <a:endParaRPr dirty="0"/>
          </a:p>
        </p:txBody>
      </p:sp>
      <p:pic>
        <p:nvPicPr>
          <p:cNvPr id="187" name="Google Shape;187;p31"/>
          <p:cNvPicPr preferRelativeResize="0"/>
          <p:nvPr/>
        </p:nvPicPr>
        <p:blipFill>
          <a:blip r:embed="rId5">
            <a:alphaModFix/>
          </a:blip>
          <a:stretch>
            <a:fillRect/>
          </a:stretch>
        </p:blipFill>
        <p:spPr>
          <a:xfrm>
            <a:off x="5759570" y="2086100"/>
            <a:ext cx="5856433" cy="3295400"/>
          </a:xfrm>
          <a:prstGeom prst="rect">
            <a:avLst/>
          </a:prstGeom>
          <a:noFill/>
          <a:ln>
            <a:noFill/>
          </a:ln>
        </p:spPr>
      </p:pic>
    </p:spTree>
    <p:extLst>
      <p:ext uri="{BB962C8B-B14F-4D97-AF65-F5344CB8AC3E}">
        <p14:creationId xmlns:p14="http://schemas.microsoft.com/office/powerpoint/2010/main" val="2678599207"/>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Cím 1"/>
          <p:cNvSpPr>
            <a:spLocks noGrp="1"/>
          </p:cNvSpPr>
          <p:nvPr>
            <p:ph type="title"/>
          </p:nvPr>
        </p:nvSpPr>
        <p:spPr>
          <a:xfrm>
            <a:off x="415600" y="-46308"/>
            <a:ext cx="11324000" cy="524800"/>
          </a:xfrm>
        </p:spPr>
        <p:txBody>
          <a:bodyPr/>
          <a:lstStyle/>
          <a:p>
            <a:r>
              <a:rPr lang="hu-HU" dirty="0"/>
              <a:t>The </a:t>
            </a:r>
            <a:r>
              <a:rPr lang="hu-HU" dirty="0" err="1"/>
              <a:t>challenges</a:t>
            </a:r>
            <a:r>
              <a:rPr lang="hu-HU" dirty="0"/>
              <a:t> of </a:t>
            </a:r>
            <a:r>
              <a:rPr lang="hu-HU" dirty="0" err="1"/>
              <a:t>cryptocurrency</a:t>
            </a:r>
            <a:endParaRPr lang="hu-HU" dirty="0"/>
          </a:p>
        </p:txBody>
      </p:sp>
      <p:sp>
        <p:nvSpPr>
          <p:cNvPr id="3" name="Cím 2"/>
          <p:cNvSpPr>
            <a:spLocks noGrp="1"/>
          </p:cNvSpPr>
          <p:nvPr>
            <p:ph type="title" idx="2"/>
          </p:nvPr>
        </p:nvSpPr>
        <p:spPr>
          <a:xfrm>
            <a:off x="415600" y="345142"/>
            <a:ext cx="11324000" cy="763600"/>
          </a:xfrm>
          <a:solidFill>
            <a:srgbClr val="004735"/>
          </a:solidFill>
        </p:spPr>
        <p:txBody>
          <a:bodyPr/>
          <a:lstStyle/>
          <a:p>
            <a:pPr algn="ctr">
              <a:buNone/>
            </a:pPr>
            <a:r>
              <a:rPr lang="hu-HU" sz="3600" dirty="0" err="1">
                <a:solidFill>
                  <a:schemeClr val="bg1"/>
                </a:solidFill>
              </a:rPr>
              <a:t>Blind</a:t>
            </a:r>
            <a:r>
              <a:rPr lang="hu-HU" sz="3600" dirty="0">
                <a:solidFill>
                  <a:schemeClr val="bg1"/>
                </a:solidFill>
              </a:rPr>
              <a:t> </a:t>
            </a:r>
            <a:r>
              <a:rPr lang="hu-HU" sz="3600" dirty="0" err="1">
                <a:solidFill>
                  <a:schemeClr val="bg1"/>
                </a:solidFill>
              </a:rPr>
              <a:t>Signature</a:t>
            </a:r>
            <a:endParaRPr lang="hu-HU" sz="3600" dirty="0">
              <a:solidFill>
                <a:schemeClr val="bg1"/>
              </a:solidFill>
            </a:endParaRPr>
          </a:p>
        </p:txBody>
      </p:sp>
      <p:sp>
        <p:nvSpPr>
          <p:cNvPr id="4" name="Szöveg helye 3"/>
          <p:cNvSpPr>
            <a:spLocks noGrp="1"/>
          </p:cNvSpPr>
          <p:nvPr>
            <p:ph type="body" idx="1"/>
          </p:nvPr>
        </p:nvSpPr>
        <p:spPr>
          <a:xfrm>
            <a:off x="225819" y="1898254"/>
            <a:ext cx="11324000" cy="4555200"/>
          </a:xfrm>
        </p:spPr>
        <p:txBody>
          <a:bodyPr/>
          <a:lstStyle/>
          <a:p>
            <a:pPr marL="152396" indent="0">
              <a:buNone/>
            </a:pPr>
            <a:endParaRPr lang="hu-HU" dirty="0"/>
          </a:p>
          <a:p>
            <a:r>
              <a:rPr lang="hu-HU" sz="1867" dirty="0" err="1"/>
              <a:t>finalise</a:t>
            </a:r>
            <a:r>
              <a:rPr lang="hu-HU" sz="1867" dirty="0"/>
              <a:t> </a:t>
            </a:r>
            <a:r>
              <a:rPr lang="hu-HU" sz="1867" dirty="0" err="1"/>
              <a:t>the</a:t>
            </a:r>
            <a:r>
              <a:rPr lang="hu-HU" sz="1867" dirty="0"/>
              <a:t> </a:t>
            </a:r>
            <a:r>
              <a:rPr lang="hu-HU" sz="1867" dirty="0" err="1"/>
              <a:t>document</a:t>
            </a:r>
            <a:endParaRPr lang="hu-HU" sz="1867" dirty="0"/>
          </a:p>
          <a:p>
            <a:r>
              <a:rPr lang="en-US" sz="1867" dirty="0"/>
              <a:t>put it in an opaque indigo envelope</a:t>
            </a:r>
            <a:endParaRPr lang="hu-HU" sz="1867" dirty="0"/>
          </a:p>
          <a:p>
            <a:r>
              <a:rPr lang="en-US" sz="1867" dirty="0"/>
              <a:t>close the envelope and send it for signature</a:t>
            </a:r>
            <a:endParaRPr lang="hu-HU" sz="1867" dirty="0"/>
          </a:p>
          <a:p>
            <a:pPr algn="r"/>
            <a:r>
              <a:rPr lang="en-US" sz="1867" dirty="0"/>
              <a:t>sign the </a:t>
            </a:r>
            <a:r>
              <a:rPr lang="hu-HU" sz="1867" dirty="0" err="1"/>
              <a:t>closed</a:t>
            </a:r>
            <a:r>
              <a:rPr lang="en-US" sz="1867" dirty="0"/>
              <a:t> envelope and </a:t>
            </a:r>
            <a:br>
              <a:rPr lang="hu-HU" sz="1867" dirty="0"/>
            </a:br>
            <a:r>
              <a:rPr lang="en-US" sz="1867" dirty="0"/>
              <a:t>return it to the sender</a:t>
            </a:r>
            <a:endParaRPr lang="hu-HU" sz="1867" dirty="0"/>
          </a:p>
          <a:p>
            <a:endParaRPr lang="hu-HU" dirty="0"/>
          </a:p>
          <a:p>
            <a:pPr marL="152396" indent="0">
              <a:buNone/>
            </a:pPr>
            <a:endParaRPr lang="hu-HU" dirty="0"/>
          </a:p>
          <a:p>
            <a:r>
              <a:rPr lang="en-US" sz="1867" dirty="0"/>
              <a:t>takes the document out of the envelope</a:t>
            </a:r>
            <a:endParaRPr lang="hu-HU" sz="1867" dirty="0"/>
          </a:p>
          <a:p>
            <a:r>
              <a:rPr lang="en-US" sz="1867" dirty="0"/>
              <a:t>the signature can be verified</a:t>
            </a:r>
            <a:endParaRPr lang="hu-HU" sz="1867" dirty="0"/>
          </a:p>
          <a:p>
            <a:pPr marL="152396" indent="0" algn="ctr">
              <a:buNone/>
            </a:pPr>
            <a:r>
              <a:rPr lang="en-US" sz="1867" dirty="0"/>
              <a:t>The </a:t>
            </a:r>
            <a:r>
              <a:rPr lang="hu-HU" sz="1867" dirty="0" err="1">
                <a:solidFill>
                  <a:srgbClr val="00B0F0"/>
                </a:solidFill>
              </a:rPr>
              <a:t>Validation</a:t>
            </a:r>
            <a:r>
              <a:rPr lang="hu-HU" sz="1867" dirty="0">
                <a:solidFill>
                  <a:srgbClr val="00B0F0"/>
                </a:solidFill>
              </a:rPr>
              <a:t> </a:t>
            </a:r>
            <a:r>
              <a:rPr lang="hu-HU" sz="1867" dirty="0" err="1">
                <a:solidFill>
                  <a:srgbClr val="00B0F0"/>
                </a:solidFill>
              </a:rPr>
              <a:t>Authority</a:t>
            </a:r>
            <a:r>
              <a:rPr lang="hu-HU" sz="1867" dirty="0">
                <a:solidFill>
                  <a:srgbClr val="00B0F0"/>
                </a:solidFill>
              </a:rPr>
              <a:t> </a:t>
            </a:r>
            <a:r>
              <a:rPr lang="en-US" sz="1867" dirty="0"/>
              <a:t>signs the document </a:t>
            </a:r>
            <a:r>
              <a:rPr lang="en-US" sz="1867" dirty="0">
                <a:solidFill>
                  <a:srgbClr val="FF0000"/>
                </a:solidFill>
              </a:rPr>
              <a:t>without knowing its content.</a:t>
            </a:r>
            <a:endParaRPr lang="hu-HU" sz="1867" dirty="0">
              <a:solidFill>
                <a:srgbClr val="FF0000"/>
              </a:solidFill>
            </a:endParaRPr>
          </a:p>
        </p:txBody>
      </p:sp>
      <p:pic>
        <p:nvPicPr>
          <p:cNvPr id="5" name="Kép 4"/>
          <p:cNvPicPr>
            <a:picLocks noChangeAspect="1"/>
          </p:cNvPicPr>
          <p:nvPr/>
        </p:nvPicPr>
        <p:blipFill>
          <a:blip r:embed="rId5"/>
          <a:stretch>
            <a:fillRect/>
          </a:stretch>
        </p:blipFill>
        <p:spPr>
          <a:xfrm>
            <a:off x="1518249" y="1135439"/>
            <a:ext cx="5153872" cy="1243626"/>
          </a:xfrm>
          <a:prstGeom prst="rect">
            <a:avLst/>
          </a:prstGeom>
        </p:spPr>
      </p:pic>
      <p:pic>
        <p:nvPicPr>
          <p:cNvPr id="6" name="Kép 5"/>
          <p:cNvPicPr>
            <a:picLocks noChangeAspect="1"/>
          </p:cNvPicPr>
          <p:nvPr/>
        </p:nvPicPr>
        <p:blipFill>
          <a:blip r:embed="rId6"/>
          <a:stretch>
            <a:fillRect/>
          </a:stretch>
        </p:blipFill>
        <p:spPr>
          <a:xfrm>
            <a:off x="7964551" y="1706780"/>
            <a:ext cx="1803400" cy="1143000"/>
          </a:xfrm>
          <a:prstGeom prst="rect">
            <a:avLst/>
          </a:prstGeom>
        </p:spPr>
      </p:pic>
      <p:sp>
        <p:nvSpPr>
          <p:cNvPr id="8" name="Szövegdoboz 7"/>
          <p:cNvSpPr txBox="1"/>
          <p:nvPr/>
        </p:nvSpPr>
        <p:spPr>
          <a:xfrm>
            <a:off x="7315266" y="1119436"/>
            <a:ext cx="2956909" cy="369332"/>
          </a:xfrm>
          <a:prstGeom prst="rect">
            <a:avLst/>
          </a:prstGeom>
          <a:noFill/>
        </p:spPr>
        <p:txBody>
          <a:bodyPr wrap="square" rtlCol="0">
            <a:spAutoFit/>
          </a:bodyPr>
          <a:lstStyle/>
          <a:p>
            <a:r>
              <a:rPr lang="hu-HU" dirty="0" err="1">
                <a:solidFill>
                  <a:srgbClr val="00B0F0"/>
                </a:solidFill>
              </a:rPr>
              <a:t>Validation</a:t>
            </a:r>
            <a:r>
              <a:rPr lang="hu-HU" dirty="0">
                <a:solidFill>
                  <a:srgbClr val="00B0F0"/>
                </a:solidFill>
              </a:rPr>
              <a:t> </a:t>
            </a:r>
            <a:r>
              <a:rPr lang="hu-HU" dirty="0" err="1">
                <a:solidFill>
                  <a:srgbClr val="00B0F0"/>
                </a:solidFill>
              </a:rPr>
              <a:t>Authority</a:t>
            </a:r>
            <a:endParaRPr lang="hu-HU" dirty="0">
              <a:solidFill>
                <a:srgbClr val="00B0F0"/>
              </a:solidFill>
            </a:endParaRPr>
          </a:p>
        </p:txBody>
      </p:sp>
      <p:pic>
        <p:nvPicPr>
          <p:cNvPr id="9" name="Kép 8"/>
          <p:cNvPicPr>
            <a:picLocks noChangeAspect="1"/>
          </p:cNvPicPr>
          <p:nvPr/>
        </p:nvPicPr>
        <p:blipFill>
          <a:blip r:embed="rId7"/>
          <a:stretch>
            <a:fillRect/>
          </a:stretch>
        </p:blipFill>
        <p:spPr>
          <a:xfrm>
            <a:off x="3211293" y="3429000"/>
            <a:ext cx="4103973" cy="1158107"/>
          </a:xfrm>
          <a:prstGeom prst="rect">
            <a:avLst/>
          </a:prstGeom>
        </p:spPr>
      </p:pic>
    </p:spTree>
    <p:extLst>
      <p:ext uri="{BB962C8B-B14F-4D97-AF65-F5344CB8AC3E}">
        <p14:creationId xmlns:p14="http://schemas.microsoft.com/office/powerpoint/2010/main" val="2435909168"/>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385067" y="39357"/>
            <a:ext cx="11324000" cy="524800"/>
          </a:xfrm>
          <a:prstGeom prst="rect">
            <a:avLst/>
          </a:prstGeom>
        </p:spPr>
        <p:txBody>
          <a:bodyPr spcFirstLastPara="1" vert="horz" wrap="square" lIns="121900" tIns="121900" rIns="121900" bIns="121900" rtlCol="0" anchor="t" anchorCtr="0">
            <a:noAutofit/>
          </a:bodyPr>
          <a:lstStyle/>
          <a:p>
            <a:pPr>
              <a:buNone/>
            </a:pPr>
            <a:r>
              <a:rPr lang="hu-HU" dirty="0"/>
              <a:t>The </a:t>
            </a:r>
            <a:r>
              <a:rPr lang="hu-HU" dirty="0" err="1"/>
              <a:t>challenges</a:t>
            </a:r>
            <a:r>
              <a:rPr lang="hu-HU" dirty="0"/>
              <a:t> of </a:t>
            </a:r>
            <a:r>
              <a:rPr lang="hu-HU" dirty="0" err="1"/>
              <a:t>cryptocurrency</a:t>
            </a:r>
            <a:endParaRPr dirty="0"/>
          </a:p>
        </p:txBody>
      </p:sp>
      <p:sp>
        <p:nvSpPr>
          <p:cNvPr id="193" name="Google Shape;193;p32"/>
          <p:cNvSpPr txBox="1">
            <a:spLocks noGrp="1"/>
          </p:cNvSpPr>
          <p:nvPr>
            <p:ph type="title" idx="2"/>
          </p:nvPr>
        </p:nvSpPr>
        <p:spPr>
          <a:xfrm>
            <a:off x="385067" y="437111"/>
            <a:ext cx="11324000" cy="763600"/>
          </a:xfrm>
          <a:prstGeom prst="rect">
            <a:avLst/>
          </a:prstGeom>
          <a:solidFill>
            <a:srgbClr val="004735"/>
          </a:solidFill>
        </p:spPr>
        <p:txBody>
          <a:bodyPr spcFirstLastPara="1" vert="horz" wrap="square" lIns="121900" tIns="121900" rIns="121900" bIns="121900" rtlCol="0" anchor="t" anchorCtr="0">
            <a:noAutofit/>
          </a:bodyPr>
          <a:lstStyle/>
          <a:p>
            <a:pPr>
              <a:buNone/>
            </a:pPr>
            <a:r>
              <a:rPr lang="hu-HU" b="1" dirty="0" err="1">
                <a:solidFill>
                  <a:schemeClr val="bg1"/>
                </a:solidFill>
              </a:rPr>
              <a:t>Accountability</a:t>
            </a:r>
            <a:r>
              <a:rPr lang="hu-HU" b="1" dirty="0">
                <a:solidFill>
                  <a:schemeClr val="bg1"/>
                </a:solidFill>
              </a:rPr>
              <a:t> &amp; </a:t>
            </a:r>
            <a:r>
              <a:rPr lang="hu-HU" b="1" dirty="0" err="1">
                <a:solidFill>
                  <a:schemeClr val="bg1"/>
                </a:solidFill>
              </a:rPr>
              <a:t>Double</a:t>
            </a:r>
            <a:r>
              <a:rPr lang="hu-HU" b="1" dirty="0">
                <a:solidFill>
                  <a:schemeClr val="bg1"/>
                </a:solidFill>
              </a:rPr>
              <a:t> </a:t>
            </a:r>
            <a:r>
              <a:rPr lang="hu-HU" b="1" dirty="0" err="1">
                <a:solidFill>
                  <a:schemeClr val="bg1"/>
                </a:solidFill>
              </a:rPr>
              <a:t>spending</a:t>
            </a:r>
            <a:r>
              <a:rPr lang="hu-HU" b="1" dirty="0">
                <a:solidFill>
                  <a:schemeClr val="bg1"/>
                </a:solidFill>
              </a:rPr>
              <a:t> - </a:t>
            </a:r>
            <a:r>
              <a:rPr lang="en" b="1" dirty="0">
                <a:solidFill>
                  <a:schemeClr val="bg1"/>
                </a:solidFill>
              </a:rPr>
              <a:t>HashCash</a:t>
            </a:r>
            <a:endParaRPr b="1" dirty="0">
              <a:solidFill>
                <a:schemeClr val="bg1"/>
              </a:solidFill>
            </a:endParaRPr>
          </a:p>
        </p:txBody>
      </p:sp>
      <p:sp>
        <p:nvSpPr>
          <p:cNvPr id="195" name="Google Shape;195;p32"/>
          <p:cNvSpPr txBox="1">
            <a:spLocks noGrp="1"/>
          </p:cNvSpPr>
          <p:nvPr>
            <p:ph type="body" idx="1"/>
          </p:nvPr>
        </p:nvSpPr>
        <p:spPr>
          <a:xfrm>
            <a:off x="275463" y="1364998"/>
            <a:ext cx="5631467" cy="3201633"/>
          </a:xfrm>
          <a:prstGeom prst="rect">
            <a:avLst/>
          </a:prstGeom>
        </p:spPr>
        <p:txBody>
          <a:bodyPr spcFirstLastPara="1" vert="horz" wrap="square" lIns="121900" tIns="121900" rIns="121900" bIns="121900" rtlCol="0" anchor="t" anchorCtr="0">
            <a:noAutofit/>
          </a:bodyPr>
          <a:lstStyle/>
          <a:p>
            <a:pPr marL="0" indent="0">
              <a:lnSpc>
                <a:spcPct val="100000"/>
              </a:lnSpc>
              <a:buNone/>
            </a:pPr>
            <a:r>
              <a:rPr lang="en" b="1" dirty="0"/>
              <a:t>HashCash:</a:t>
            </a:r>
            <a:r>
              <a:rPr lang="en" dirty="0"/>
              <a:t> Coins are minted by </a:t>
            </a:r>
            <a:br>
              <a:rPr lang="hu-HU" dirty="0"/>
            </a:br>
            <a:br>
              <a:rPr lang="hu-HU" dirty="0"/>
            </a:br>
            <a:r>
              <a:rPr lang="en" dirty="0">
                <a:highlight>
                  <a:srgbClr val="FFD816"/>
                </a:highlight>
              </a:rPr>
              <a:t>expending resources</a:t>
            </a:r>
            <a:r>
              <a:rPr lang="en" dirty="0"/>
              <a:t> instead of by a central bank</a:t>
            </a:r>
            <a:endParaRPr dirty="0"/>
          </a:p>
          <a:p>
            <a:pPr>
              <a:lnSpc>
                <a:spcPct val="100000"/>
              </a:lnSpc>
              <a:spcBef>
                <a:spcPts val="1333"/>
              </a:spcBef>
            </a:pPr>
            <a:r>
              <a:rPr lang="en" dirty="0"/>
              <a:t>Solve puzzle using a cryptographic hash function</a:t>
            </a:r>
            <a:endParaRPr dirty="0"/>
          </a:p>
          <a:p>
            <a:pPr>
              <a:lnSpc>
                <a:spcPct val="100000"/>
              </a:lnSpc>
              <a:spcBef>
                <a:spcPts val="1333"/>
              </a:spcBef>
              <a:spcAft>
                <a:spcPts val="1333"/>
              </a:spcAft>
            </a:pPr>
            <a:r>
              <a:rPr lang="en" dirty="0"/>
              <a:t>Originally designed as a mechanism to limit email spam </a:t>
            </a:r>
            <a:endParaRPr lang="hu-HU" dirty="0"/>
          </a:p>
          <a:p>
            <a:pPr>
              <a:lnSpc>
                <a:spcPct val="100000"/>
              </a:lnSpc>
              <a:spcBef>
                <a:spcPts val="1333"/>
              </a:spcBef>
              <a:spcAft>
                <a:spcPts val="1333"/>
              </a:spcAft>
            </a:pPr>
            <a:r>
              <a:rPr lang="hu-HU" dirty="0"/>
              <a:t>The idea : 1997</a:t>
            </a:r>
          </a:p>
        </p:txBody>
      </p:sp>
      <p:pic>
        <p:nvPicPr>
          <p:cNvPr id="194" name="Google Shape;194;p32"/>
          <p:cNvPicPr preferRelativeResize="0"/>
          <p:nvPr/>
        </p:nvPicPr>
        <p:blipFill>
          <a:blip r:embed="rId5">
            <a:alphaModFix/>
          </a:blip>
          <a:stretch>
            <a:fillRect/>
          </a:stretch>
        </p:blipFill>
        <p:spPr>
          <a:xfrm>
            <a:off x="6047067" y="1541334"/>
            <a:ext cx="5738532" cy="4107101"/>
          </a:xfrm>
          <a:prstGeom prst="rect">
            <a:avLst/>
          </a:prstGeom>
          <a:noFill/>
          <a:ln>
            <a:noFill/>
          </a:ln>
        </p:spPr>
      </p:pic>
      <p:sp>
        <p:nvSpPr>
          <p:cNvPr id="2" name="Szövegdoboz 1">
            <a:extLst>
              <a:ext uri="{FF2B5EF4-FFF2-40B4-BE49-F238E27FC236}">
                <a16:creationId xmlns:a16="http://schemas.microsoft.com/office/drawing/2014/main" id="{EFB32083-95EF-4833-9663-9F6337D28767}"/>
              </a:ext>
            </a:extLst>
          </p:cNvPr>
          <p:cNvSpPr txBox="1"/>
          <p:nvPr/>
        </p:nvSpPr>
        <p:spPr>
          <a:xfrm>
            <a:off x="5906930" y="5758225"/>
            <a:ext cx="5878669" cy="830997"/>
          </a:xfrm>
          <a:prstGeom prst="rect">
            <a:avLst/>
          </a:prstGeom>
          <a:noFill/>
        </p:spPr>
        <p:txBody>
          <a:bodyPr wrap="square" rtlCol="0">
            <a:spAutoFit/>
          </a:bodyPr>
          <a:lstStyle/>
          <a:p>
            <a:r>
              <a:rPr lang="en-US" sz="2400" dirty="0">
                <a:solidFill>
                  <a:srgbClr val="3366BB"/>
                </a:solidFill>
                <a:latin typeface="Arial" panose="020B0604020202020204" pitchFamily="34" charset="0"/>
                <a:hlinkClick r:id="rId6"/>
              </a:rPr>
              <a:t>"</a:t>
            </a:r>
            <a:r>
              <a:rPr lang="en-US" sz="2400" dirty="0" err="1">
                <a:solidFill>
                  <a:srgbClr val="3366BB"/>
                </a:solidFill>
                <a:latin typeface="Arial" panose="020B0604020202020204" pitchFamily="34" charset="0"/>
                <a:hlinkClick r:id="rId6"/>
              </a:rPr>
              <a:t>Hashcash</a:t>
            </a:r>
            <a:r>
              <a:rPr lang="en-US" sz="2400" dirty="0">
                <a:solidFill>
                  <a:srgbClr val="3366BB"/>
                </a:solidFill>
                <a:latin typeface="Arial" panose="020B0604020202020204" pitchFamily="34" charset="0"/>
                <a:hlinkClick r:id="rId6"/>
              </a:rPr>
              <a:t> - A Denial of Service</a:t>
            </a:r>
            <a:r>
              <a:rPr lang="hu-HU" sz="2400" dirty="0">
                <a:solidFill>
                  <a:srgbClr val="3366BB"/>
                </a:solidFill>
                <a:latin typeface="Arial" panose="020B0604020202020204" pitchFamily="34" charset="0"/>
                <a:hlinkClick r:id="rId6"/>
              </a:rPr>
              <a:t> </a:t>
            </a:r>
            <a:r>
              <a:rPr lang="en-US" sz="2400" dirty="0">
                <a:solidFill>
                  <a:srgbClr val="3366BB"/>
                </a:solidFill>
                <a:latin typeface="Arial" panose="020B0604020202020204" pitchFamily="34" charset="0"/>
                <a:hlinkClick r:id="rId6"/>
              </a:rPr>
              <a:t>Counter-Measure"</a:t>
            </a:r>
            <a:r>
              <a:rPr lang="en-US" sz="2400" dirty="0">
                <a:solidFill>
                  <a:srgbClr val="202122"/>
                </a:solidFill>
                <a:latin typeface="Arial" panose="020B0604020202020204" pitchFamily="34" charset="0"/>
              </a:rPr>
              <a:t> </a:t>
            </a:r>
            <a:r>
              <a:rPr lang="hu-HU" sz="2400" dirty="0">
                <a:solidFill>
                  <a:srgbClr val="202122"/>
                </a:solidFill>
                <a:latin typeface="Arial" panose="020B0604020202020204" pitchFamily="34" charset="0"/>
              </a:rPr>
              <a:t> </a:t>
            </a:r>
            <a:r>
              <a:rPr lang="en-US" sz="2400" dirty="0">
                <a:solidFill>
                  <a:srgbClr val="202122"/>
                </a:solidFill>
                <a:latin typeface="Arial" panose="020B0604020202020204" pitchFamily="34" charset="0"/>
              </a:rPr>
              <a:t>2002. </a:t>
            </a:r>
            <a:endParaRPr lang="hu-HU" sz="2400" dirty="0"/>
          </a:p>
        </p:txBody>
      </p:sp>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solidFill>
            <a:srgbClr val="004735"/>
          </a:solidFill>
        </p:spPr>
        <p:txBody>
          <a:bodyPr/>
          <a:lstStyle/>
          <a:p>
            <a:r>
              <a:rPr lang="hu-HU" b="1" dirty="0" err="1">
                <a:solidFill>
                  <a:schemeClr val="bg1"/>
                </a:solidFill>
              </a:rPr>
              <a:t>Table</a:t>
            </a:r>
            <a:r>
              <a:rPr lang="hu-HU" b="1" dirty="0">
                <a:solidFill>
                  <a:schemeClr val="bg1"/>
                </a:solidFill>
              </a:rPr>
              <a:t> of </a:t>
            </a:r>
            <a:r>
              <a:rPr lang="hu-HU" b="1" dirty="0" err="1">
                <a:solidFill>
                  <a:schemeClr val="bg1"/>
                </a:solidFill>
              </a:rPr>
              <a:t>Contents</a:t>
            </a:r>
            <a:endParaRPr lang="hu-HU" b="1" dirty="0">
              <a:solidFill>
                <a:schemeClr val="bg1"/>
              </a:solidFill>
            </a:endParaRPr>
          </a:p>
        </p:txBody>
      </p:sp>
      <p:sp>
        <p:nvSpPr>
          <p:cNvPr id="3" name="Tartalom helye 2">
            <a:extLst>
              <a:ext uri="{FF2B5EF4-FFF2-40B4-BE49-F238E27FC236}">
                <a16:creationId xmlns:a16="http://schemas.microsoft.com/office/drawing/2014/main" id="{749B2A2D-2F93-41FE-8846-6848BF15DD1E}"/>
              </a:ext>
            </a:extLst>
          </p:cNvPr>
          <p:cNvSpPr>
            <a:spLocks noGrp="1"/>
          </p:cNvSpPr>
          <p:nvPr>
            <p:ph idx="1"/>
          </p:nvPr>
        </p:nvSpPr>
        <p:spPr>
          <a:xfrm>
            <a:off x="838200" y="1825625"/>
            <a:ext cx="10515600" cy="3718832"/>
          </a:xfrm>
        </p:spPr>
        <p:txBody>
          <a:bodyPr/>
          <a:lstStyle/>
          <a:p>
            <a:pPr marL="514350" indent="-514350">
              <a:buFont typeface="+mj-lt"/>
              <a:buAutoNum type="arabicPeriod"/>
            </a:pPr>
            <a:r>
              <a:rPr lang="en-US" dirty="0"/>
              <a:t>Principles, dreams and motivations</a:t>
            </a:r>
          </a:p>
          <a:p>
            <a:pPr marL="514350" indent="-514350">
              <a:buFont typeface="+mj-lt"/>
              <a:buAutoNum type="arabicPeriod"/>
            </a:pPr>
            <a:r>
              <a:rPr lang="en-US" dirty="0"/>
              <a:t>Early history of Blockchain</a:t>
            </a:r>
          </a:p>
          <a:p>
            <a:pPr marL="514350" indent="-514350">
              <a:buFont typeface="+mj-lt"/>
              <a:buAutoNum type="arabicPeriod"/>
            </a:pPr>
            <a:r>
              <a:rPr lang="en-US" dirty="0"/>
              <a:t>The rise of Ethereum</a:t>
            </a:r>
          </a:p>
          <a:p>
            <a:pPr marL="514350" indent="-514350">
              <a:buFont typeface="+mj-lt"/>
              <a:buAutoNum type="arabicPeriod"/>
            </a:pPr>
            <a:r>
              <a:rPr lang="en-US" dirty="0"/>
              <a:t>Enterprise blockchain</a:t>
            </a:r>
          </a:p>
          <a:p>
            <a:pPr marL="514350" indent="-514350">
              <a:buFont typeface="+mj-lt"/>
              <a:buAutoNum type="arabicPeriod"/>
            </a:pPr>
            <a:r>
              <a:rPr lang="en-US" dirty="0"/>
              <a:t>Blockchain Community &amp; Politics</a:t>
            </a:r>
          </a:p>
          <a:p>
            <a:pPr marL="514350" indent="-514350">
              <a:buFont typeface="+mj-lt"/>
              <a:buAutoNum type="arabicPeriod"/>
            </a:pPr>
            <a:r>
              <a:rPr lang="en-US" dirty="0"/>
              <a:t>Where are we now</a:t>
            </a:r>
          </a:p>
        </p:txBody>
      </p:sp>
    </p:spTree>
    <p:extLst>
      <p:ext uri="{BB962C8B-B14F-4D97-AF65-F5344CB8AC3E}">
        <p14:creationId xmlns:p14="http://schemas.microsoft.com/office/powerpoint/2010/main" val="19597499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99"/>
        <p:cNvGrpSpPr/>
        <p:nvPr/>
      </p:nvGrpSpPr>
      <p:grpSpPr>
        <a:xfrm>
          <a:off x="0" y="0"/>
          <a:ext cx="0" cy="0"/>
          <a:chOff x="0" y="0"/>
          <a:chExt cx="0" cy="0"/>
        </a:xfrm>
      </p:grpSpPr>
      <p:sp>
        <p:nvSpPr>
          <p:cNvPr id="200" name="Google Shape;200;p33"/>
          <p:cNvSpPr txBox="1">
            <a:spLocks noGrp="1"/>
          </p:cNvSpPr>
          <p:nvPr>
            <p:ph type="title"/>
          </p:nvPr>
        </p:nvSpPr>
        <p:spPr>
          <a:prstGeom prst="rect">
            <a:avLst/>
          </a:prstGeom>
        </p:spPr>
        <p:txBody>
          <a:bodyPr spcFirstLastPara="1" vert="horz" wrap="square" lIns="121900" tIns="121900" rIns="121900" bIns="121900" rtlCol="0" anchor="t" anchorCtr="0">
            <a:noAutofit/>
          </a:bodyPr>
          <a:lstStyle/>
          <a:p>
            <a:pPr>
              <a:buNone/>
            </a:pPr>
            <a:r>
              <a:rPr lang="en" dirty="0"/>
              <a:t>Pre-Bitcoin: Libertarian Dreams</a:t>
            </a:r>
            <a:endParaRPr dirty="0"/>
          </a:p>
          <a:p>
            <a:pPr>
              <a:buNone/>
            </a:pPr>
            <a:endParaRPr dirty="0"/>
          </a:p>
        </p:txBody>
      </p:sp>
      <p:sp>
        <p:nvSpPr>
          <p:cNvPr id="201" name="Google Shape;201;p33"/>
          <p:cNvSpPr txBox="1">
            <a:spLocks noGrp="1"/>
          </p:cNvSpPr>
          <p:nvPr>
            <p:ph type="title" idx="2"/>
          </p:nvPr>
        </p:nvSpPr>
        <p:spPr>
          <a:prstGeom prst="rect">
            <a:avLst/>
          </a:prstGeom>
          <a:solidFill>
            <a:srgbClr val="004735"/>
          </a:solidFill>
        </p:spPr>
        <p:txBody>
          <a:bodyPr spcFirstLastPara="1" vert="horz" wrap="square" lIns="121900" tIns="121900" rIns="121900" bIns="121900" rtlCol="0" anchor="t" anchorCtr="0">
            <a:noAutofit/>
          </a:bodyPr>
          <a:lstStyle/>
          <a:p>
            <a:pPr>
              <a:buNone/>
            </a:pPr>
            <a:r>
              <a:rPr lang="hu-HU" dirty="0" err="1">
                <a:solidFill>
                  <a:schemeClr val="bg1"/>
                </a:solidFill>
              </a:rPr>
              <a:t>Decentralization</a:t>
            </a:r>
            <a:r>
              <a:rPr lang="hu-HU" dirty="0">
                <a:solidFill>
                  <a:schemeClr val="bg1"/>
                </a:solidFill>
              </a:rPr>
              <a:t> &amp; SMR </a:t>
            </a:r>
            <a:r>
              <a:rPr lang="hu-HU" dirty="0" err="1">
                <a:solidFill>
                  <a:schemeClr val="bg1"/>
                </a:solidFill>
              </a:rPr>
              <a:t>problem</a:t>
            </a:r>
            <a:r>
              <a:rPr lang="en" dirty="0">
                <a:solidFill>
                  <a:schemeClr val="bg1"/>
                </a:solidFill>
              </a:rPr>
              <a:t>: </a:t>
            </a:r>
            <a:r>
              <a:rPr lang="en" b="1" dirty="0">
                <a:solidFill>
                  <a:schemeClr val="bg1"/>
                </a:solidFill>
              </a:rPr>
              <a:t>B-Money</a:t>
            </a:r>
            <a:endParaRPr b="1" dirty="0">
              <a:solidFill>
                <a:schemeClr val="bg1"/>
              </a:solidFill>
            </a:endParaRPr>
          </a:p>
        </p:txBody>
      </p:sp>
      <p:sp>
        <p:nvSpPr>
          <p:cNvPr id="202" name="Google Shape;202;p33"/>
          <p:cNvSpPr txBox="1">
            <a:spLocks noGrp="1"/>
          </p:cNvSpPr>
          <p:nvPr>
            <p:ph type="body" idx="1"/>
          </p:nvPr>
        </p:nvSpPr>
        <p:spPr>
          <a:xfrm>
            <a:off x="415600" y="1385667"/>
            <a:ext cx="6043233" cy="2846400"/>
          </a:xfrm>
          <a:prstGeom prst="rect">
            <a:avLst/>
          </a:prstGeom>
        </p:spPr>
        <p:txBody>
          <a:bodyPr spcFirstLastPara="1" vert="horz" wrap="square" lIns="121900" tIns="121900" rIns="121900" bIns="121900" rtlCol="0" anchor="t" anchorCtr="0">
            <a:noAutofit/>
          </a:bodyPr>
          <a:lstStyle/>
          <a:p>
            <a:pPr marL="342900" indent="-342900">
              <a:lnSpc>
                <a:spcPct val="100000"/>
              </a:lnSpc>
            </a:pPr>
            <a:r>
              <a:rPr lang="en" b="1" dirty="0"/>
              <a:t>B-MONEY: Introduced two protocols</a:t>
            </a:r>
            <a:endParaRPr lang="hu-HU" b="1" dirty="0"/>
          </a:p>
          <a:p>
            <a:pPr marL="952485" lvl="1" indent="-342900">
              <a:lnSpc>
                <a:spcPct val="100000"/>
              </a:lnSpc>
            </a:pPr>
            <a:r>
              <a:rPr lang="en-US" dirty="0">
                <a:solidFill>
                  <a:srgbClr val="222222"/>
                </a:solidFill>
                <a:latin typeface="Arial" panose="020B0604020202020204" pitchFamily="34" charset="0"/>
              </a:rPr>
              <a:t>anonymous, distributed electronic cash system</a:t>
            </a:r>
            <a:r>
              <a:rPr lang="hu-HU" dirty="0">
                <a:solidFill>
                  <a:srgbClr val="222222"/>
                </a:solidFill>
                <a:latin typeface="Arial" panose="020B0604020202020204" pitchFamily="34" charset="0"/>
              </a:rPr>
              <a:t> - 1998</a:t>
            </a:r>
            <a:endParaRPr b="1" dirty="0"/>
          </a:p>
          <a:p>
            <a:pPr marL="342900" indent="-342900">
              <a:lnSpc>
                <a:spcPct val="100000"/>
              </a:lnSpc>
              <a:spcBef>
                <a:spcPts val="1333"/>
              </a:spcBef>
            </a:pPr>
            <a:r>
              <a:rPr lang="en" b="1" dirty="0"/>
              <a:t>Practical way to enforce contractual agreements between anonymous actors</a:t>
            </a:r>
            <a:endParaRPr b="1" dirty="0"/>
          </a:p>
          <a:p>
            <a:pPr marL="342900" indent="-342900">
              <a:lnSpc>
                <a:spcPct val="100000"/>
              </a:lnSpc>
              <a:spcBef>
                <a:spcPts val="1333"/>
              </a:spcBef>
              <a:spcAft>
                <a:spcPts val="1333"/>
              </a:spcAft>
            </a:pPr>
            <a:r>
              <a:rPr lang="en" b="1" dirty="0"/>
              <a:t>Protocol in which every participant maintains an individual database of how much money belongs to each user</a:t>
            </a:r>
            <a:endParaRPr b="1" dirty="0"/>
          </a:p>
        </p:txBody>
      </p:sp>
      <p:pic>
        <p:nvPicPr>
          <p:cNvPr id="203" name="Google Shape;203;p33"/>
          <p:cNvPicPr preferRelativeResize="0"/>
          <p:nvPr/>
        </p:nvPicPr>
        <p:blipFill>
          <a:blip r:embed="rId5">
            <a:alphaModFix/>
          </a:blip>
          <a:stretch>
            <a:fillRect/>
          </a:stretch>
        </p:blipFill>
        <p:spPr>
          <a:xfrm>
            <a:off x="6494500" y="1385667"/>
            <a:ext cx="5245100" cy="384810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687968" y="2103437"/>
            <a:ext cx="10515600" cy="1325563"/>
          </a:xfrm>
        </p:spPr>
        <p:txBody>
          <a:bodyPr>
            <a:normAutofit/>
          </a:bodyPr>
          <a:lstStyle/>
          <a:p>
            <a:pPr algn="ctr"/>
            <a:r>
              <a:rPr lang="hu-HU" sz="6600" b="1" cap="small" dirty="0">
                <a:solidFill>
                  <a:srgbClr val="C00000"/>
                </a:solidFill>
              </a:rPr>
              <a:t>Mix of </a:t>
            </a:r>
            <a:r>
              <a:rPr lang="hu-HU" sz="6600" b="1" cap="small" dirty="0" err="1">
                <a:solidFill>
                  <a:srgbClr val="C00000"/>
                </a:solidFill>
              </a:rPr>
              <a:t>all</a:t>
            </a:r>
            <a:r>
              <a:rPr lang="hu-HU" sz="6600" b="1" cap="small" dirty="0">
                <a:solidFill>
                  <a:srgbClr val="C00000"/>
                </a:solidFill>
              </a:rPr>
              <a:t> </a:t>
            </a:r>
            <a:r>
              <a:rPr lang="hu-HU" sz="6600" b="1" cap="small" dirty="0" err="1">
                <a:solidFill>
                  <a:srgbClr val="C00000"/>
                </a:solidFill>
              </a:rPr>
              <a:t>attempts</a:t>
            </a:r>
            <a:endParaRPr lang="hu-HU" sz="6600" b="1" cap="small" dirty="0">
              <a:solidFill>
                <a:srgbClr val="C00000"/>
              </a:solidFill>
            </a:endParaRPr>
          </a:p>
        </p:txBody>
      </p:sp>
    </p:spTree>
    <p:extLst>
      <p:ext uri="{BB962C8B-B14F-4D97-AF65-F5344CB8AC3E}">
        <p14:creationId xmlns:p14="http://schemas.microsoft.com/office/powerpoint/2010/main" val="15314847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207"/>
        <p:cNvGrpSpPr/>
        <p:nvPr/>
      </p:nvGrpSpPr>
      <p:grpSpPr>
        <a:xfrm>
          <a:off x="0" y="0"/>
          <a:ext cx="0" cy="0"/>
          <a:chOff x="0" y="0"/>
          <a:chExt cx="0" cy="0"/>
        </a:xfrm>
      </p:grpSpPr>
      <p:sp>
        <p:nvSpPr>
          <p:cNvPr id="210" name="Google Shape;210;p34"/>
          <p:cNvSpPr txBox="1"/>
          <p:nvPr/>
        </p:nvSpPr>
        <p:spPr>
          <a:xfrm>
            <a:off x="419358" y="749093"/>
            <a:ext cx="11357042" cy="763600"/>
          </a:xfrm>
          <a:prstGeom prst="rect">
            <a:avLst/>
          </a:prstGeom>
          <a:solidFill>
            <a:srgbClr val="004735"/>
          </a:solidFill>
          <a:ln>
            <a:noFill/>
          </a:ln>
        </p:spPr>
        <p:txBody>
          <a:bodyPr spcFirstLastPara="1" wrap="square" lIns="121900" tIns="121900" rIns="121900" bIns="121900" anchor="t" anchorCtr="0">
            <a:noAutofit/>
          </a:bodyPr>
          <a:lstStyle/>
          <a:p>
            <a:r>
              <a:rPr lang="en" sz="3733" dirty="0">
                <a:solidFill>
                  <a:schemeClr val="bg1"/>
                </a:solidFill>
                <a:latin typeface="Poppins Medium"/>
                <a:ea typeface="Poppins Medium"/>
                <a:cs typeface="Poppins Medium"/>
                <a:sym typeface="Poppins Medium"/>
              </a:rPr>
              <a:t>Satoshi Nakamoto</a:t>
            </a:r>
            <a:r>
              <a:rPr lang="hu-HU" sz="3733" dirty="0">
                <a:solidFill>
                  <a:schemeClr val="bg1"/>
                </a:solidFill>
                <a:latin typeface="Poppins Medium"/>
                <a:ea typeface="Poppins Medium"/>
                <a:cs typeface="Poppins Medium"/>
                <a:sym typeface="Poppins Medium"/>
              </a:rPr>
              <a:t> and </a:t>
            </a:r>
            <a:r>
              <a:rPr lang="hu-HU" sz="3733" dirty="0" err="1">
                <a:solidFill>
                  <a:schemeClr val="bg1"/>
                </a:solidFill>
                <a:latin typeface="Poppins Medium"/>
                <a:ea typeface="Poppins Medium"/>
                <a:cs typeface="Poppins Medium"/>
                <a:sym typeface="Poppins Medium"/>
              </a:rPr>
              <a:t>the</a:t>
            </a:r>
            <a:r>
              <a:rPr lang="hu-HU" sz="3733" dirty="0">
                <a:solidFill>
                  <a:schemeClr val="bg1"/>
                </a:solidFill>
                <a:latin typeface="Poppins Medium"/>
                <a:ea typeface="Poppins Medium"/>
                <a:cs typeface="Poppins Medium"/>
                <a:sym typeface="Poppins Medium"/>
              </a:rPr>
              <a:t> </a:t>
            </a:r>
            <a:r>
              <a:rPr lang="hu-HU" sz="3733" dirty="0" err="1">
                <a:solidFill>
                  <a:schemeClr val="bg1"/>
                </a:solidFill>
                <a:latin typeface="Poppins Medium"/>
                <a:ea typeface="Poppins Medium"/>
                <a:cs typeface="Poppins Medium"/>
                <a:sym typeface="Poppins Medium"/>
              </a:rPr>
              <a:t>Bitcoin</a:t>
            </a:r>
            <a:endParaRPr sz="3733" dirty="0">
              <a:solidFill>
                <a:schemeClr val="bg1"/>
              </a:solidFill>
              <a:latin typeface="Poppins Medium"/>
              <a:ea typeface="Poppins Medium"/>
              <a:cs typeface="Poppins Medium"/>
              <a:sym typeface="Poppins Medium"/>
            </a:endParaRPr>
          </a:p>
        </p:txBody>
      </p:sp>
      <p:sp>
        <p:nvSpPr>
          <p:cNvPr id="211" name="Google Shape;211;p34"/>
          <p:cNvSpPr txBox="1"/>
          <p:nvPr/>
        </p:nvSpPr>
        <p:spPr>
          <a:xfrm>
            <a:off x="415600" y="250433"/>
            <a:ext cx="3338400" cy="524800"/>
          </a:xfrm>
          <a:prstGeom prst="rect">
            <a:avLst/>
          </a:prstGeom>
          <a:noFill/>
          <a:ln>
            <a:noFill/>
          </a:ln>
        </p:spPr>
        <p:txBody>
          <a:bodyPr spcFirstLastPara="1" wrap="square" lIns="121900" tIns="121900" rIns="121900" bIns="121900" anchor="t" anchorCtr="0">
            <a:noAutofit/>
          </a:bodyPr>
          <a:lstStyle/>
          <a:p>
            <a:r>
              <a:rPr lang="en" sz="1600">
                <a:solidFill>
                  <a:srgbClr val="EAA536"/>
                </a:solidFill>
                <a:latin typeface="Poppins Medium"/>
                <a:ea typeface="Poppins Medium"/>
                <a:cs typeface="Poppins Medium"/>
                <a:sym typeface="Poppins Medium"/>
              </a:rPr>
              <a:t>BITCOIN OVERVIEW</a:t>
            </a:r>
            <a:endParaRPr sz="1600">
              <a:solidFill>
                <a:srgbClr val="EAA536"/>
              </a:solidFill>
              <a:latin typeface="Poppins Medium"/>
              <a:ea typeface="Poppins Medium"/>
              <a:cs typeface="Poppins Medium"/>
              <a:sym typeface="Poppins Medium"/>
            </a:endParaRPr>
          </a:p>
        </p:txBody>
      </p:sp>
      <p:sp>
        <p:nvSpPr>
          <p:cNvPr id="212" name="Google Shape;212;p34"/>
          <p:cNvSpPr txBox="1"/>
          <p:nvPr/>
        </p:nvSpPr>
        <p:spPr>
          <a:xfrm>
            <a:off x="415600" y="1930400"/>
            <a:ext cx="6936000" cy="1416000"/>
          </a:xfrm>
          <a:prstGeom prst="rect">
            <a:avLst/>
          </a:prstGeom>
          <a:noFill/>
          <a:ln>
            <a:noFill/>
          </a:ln>
        </p:spPr>
        <p:txBody>
          <a:bodyPr spcFirstLastPara="1" wrap="square" lIns="121900" tIns="121900" rIns="121900" bIns="121900" anchor="t" anchorCtr="0">
            <a:noAutofit/>
          </a:bodyPr>
          <a:lstStyle/>
          <a:p>
            <a:r>
              <a:rPr lang="en" sz="2400" dirty="0">
                <a:solidFill>
                  <a:schemeClr val="dk1"/>
                </a:solidFill>
                <a:latin typeface="Poppins"/>
                <a:ea typeface="Poppins"/>
                <a:cs typeface="Poppins"/>
                <a:sym typeface="Poppins"/>
              </a:rPr>
              <a:t>Anonymous creator of Bitcoin whitepaper: “electronic payment system based on cryptographic proof instead of trust.”</a:t>
            </a:r>
            <a:endParaRPr sz="2400" dirty="0">
              <a:solidFill>
                <a:schemeClr val="dk1"/>
              </a:solidFill>
              <a:latin typeface="Poppins"/>
              <a:ea typeface="Poppins"/>
              <a:cs typeface="Poppins"/>
              <a:sym typeface="Poppins"/>
            </a:endParaRPr>
          </a:p>
          <a:p>
            <a:endParaRPr sz="2400" dirty="0">
              <a:solidFill>
                <a:schemeClr val="dk1"/>
              </a:solidFill>
              <a:latin typeface="Poppins"/>
              <a:ea typeface="Poppins"/>
              <a:cs typeface="Poppins"/>
              <a:sym typeface="Poppins"/>
            </a:endParaRPr>
          </a:p>
          <a:p>
            <a:endParaRPr sz="2400" dirty="0">
              <a:solidFill>
                <a:schemeClr val="dk1"/>
              </a:solidFill>
              <a:latin typeface="Poppins"/>
              <a:ea typeface="Poppins"/>
              <a:cs typeface="Poppins"/>
              <a:sym typeface="Poppins"/>
            </a:endParaRPr>
          </a:p>
        </p:txBody>
      </p:sp>
      <p:pic>
        <p:nvPicPr>
          <p:cNvPr id="213" name="Google Shape;213;p34"/>
          <p:cNvPicPr preferRelativeResize="0"/>
          <p:nvPr/>
        </p:nvPicPr>
        <p:blipFill>
          <a:blip r:embed="rId5">
            <a:alphaModFix/>
          </a:blip>
          <a:stretch>
            <a:fillRect/>
          </a:stretch>
        </p:blipFill>
        <p:spPr>
          <a:xfrm>
            <a:off x="7880850" y="1616311"/>
            <a:ext cx="3842800" cy="4891176"/>
          </a:xfrm>
          <a:prstGeom prst="rect">
            <a:avLst/>
          </a:prstGeom>
          <a:noFill/>
          <a:ln>
            <a:noFill/>
          </a:ln>
        </p:spPr>
      </p:pic>
      <p:sp>
        <p:nvSpPr>
          <p:cNvPr id="12" name="Google Shape;208;p34">
            <a:extLst>
              <a:ext uri="{FF2B5EF4-FFF2-40B4-BE49-F238E27FC236}">
                <a16:creationId xmlns:a16="http://schemas.microsoft.com/office/drawing/2014/main" id="{6F8FDA33-24A6-4B9F-B024-1AB6A51C6411}"/>
              </a:ext>
            </a:extLst>
          </p:cNvPr>
          <p:cNvSpPr/>
          <p:nvPr/>
        </p:nvSpPr>
        <p:spPr>
          <a:xfrm>
            <a:off x="4956757" y="3713987"/>
            <a:ext cx="2059600" cy="1297600"/>
          </a:xfrm>
          <a:prstGeom prst="ellipse">
            <a:avLst/>
          </a:prstGeom>
          <a:solidFill>
            <a:srgbClr val="FFD966"/>
          </a:solidFill>
          <a:ln>
            <a:noFill/>
          </a:ln>
        </p:spPr>
        <p:txBody>
          <a:bodyPr spcFirstLastPara="1" wrap="square" lIns="121900" tIns="121900" rIns="121900" bIns="121900" anchor="ctr" anchorCtr="0">
            <a:noAutofit/>
          </a:bodyPr>
          <a:lstStyle/>
          <a:p>
            <a:endParaRPr sz="2400"/>
          </a:p>
        </p:txBody>
      </p:sp>
      <p:sp>
        <p:nvSpPr>
          <p:cNvPr id="13" name="Google Shape;209;p34">
            <a:extLst>
              <a:ext uri="{FF2B5EF4-FFF2-40B4-BE49-F238E27FC236}">
                <a16:creationId xmlns:a16="http://schemas.microsoft.com/office/drawing/2014/main" id="{0779DF7A-E0E0-443F-82C9-1B6F570EF873}"/>
              </a:ext>
            </a:extLst>
          </p:cNvPr>
          <p:cNvSpPr/>
          <p:nvPr/>
        </p:nvSpPr>
        <p:spPr>
          <a:xfrm>
            <a:off x="2680529" y="3713987"/>
            <a:ext cx="2059600" cy="1297600"/>
          </a:xfrm>
          <a:prstGeom prst="ellipse">
            <a:avLst/>
          </a:prstGeom>
          <a:solidFill>
            <a:srgbClr val="FFE599"/>
          </a:solidFill>
          <a:ln>
            <a:noFill/>
          </a:ln>
        </p:spPr>
        <p:txBody>
          <a:bodyPr spcFirstLastPara="1" wrap="square" lIns="121900" tIns="121900" rIns="121900" bIns="121900" anchor="ctr" anchorCtr="0">
            <a:noAutofit/>
          </a:bodyPr>
          <a:lstStyle/>
          <a:p>
            <a:endParaRPr sz="2400"/>
          </a:p>
        </p:txBody>
      </p:sp>
      <p:sp>
        <p:nvSpPr>
          <p:cNvPr id="14" name="Google Shape;214;p34">
            <a:extLst>
              <a:ext uri="{FF2B5EF4-FFF2-40B4-BE49-F238E27FC236}">
                <a16:creationId xmlns:a16="http://schemas.microsoft.com/office/drawing/2014/main" id="{5A065FAE-5DA0-4899-9315-4F939775A64E}"/>
              </a:ext>
            </a:extLst>
          </p:cNvPr>
          <p:cNvSpPr txBox="1"/>
          <p:nvPr/>
        </p:nvSpPr>
        <p:spPr>
          <a:xfrm>
            <a:off x="2980975" y="3890987"/>
            <a:ext cx="1462800" cy="943600"/>
          </a:xfrm>
          <a:prstGeom prst="rect">
            <a:avLst/>
          </a:prstGeom>
          <a:noFill/>
          <a:ln>
            <a:noFill/>
          </a:ln>
        </p:spPr>
        <p:txBody>
          <a:bodyPr spcFirstLastPara="1" wrap="square" lIns="121900" tIns="121900" rIns="121900" bIns="121900" anchor="t" anchorCtr="0">
            <a:noAutofit/>
          </a:bodyPr>
          <a:lstStyle/>
          <a:p>
            <a:pPr algn="ctr"/>
            <a:r>
              <a:rPr lang="en" sz="2133">
                <a:solidFill>
                  <a:schemeClr val="dk1"/>
                </a:solidFill>
                <a:latin typeface="Proxima Nova"/>
                <a:ea typeface="Proxima Nova"/>
                <a:cs typeface="Proxima Nova"/>
                <a:sym typeface="Proxima Nova"/>
              </a:rPr>
              <a:t>2008 Launch</a:t>
            </a:r>
            <a:endParaRPr sz="1600"/>
          </a:p>
        </p:txBody>
      </p:sp>
      <p:sp>
        <p:nvSpPr>
          <p:cNvPr id="15" name="Google Shape;215;p34">
            <a:extLst>
              <a:ext uri="{FF2B5EF4-FFF2-40B4-BE49-F238E27FC236}">
                <a16:creationId xmlns:a16="http://schemas.microsoft.com/office/drawing/2014/main" id="{8D778A0E-8C1E-4336-B41F-4E2F2FC435C7}"/>
              </a:ext>
            </a:extLst>
          </p:cNvPr>
          <p:cNvSpPr txBox="1"/>
          <p:nvPr/>
        </p:nvSpPr>
        <p:spPr>
          <a:xfrm>
            <a:off x="5203757" y="3911167"/>
            <a:ext cx="1565600" cy="497622"/>
          </a:xfrm>
          <a:prstGeom prst="rect">
            <a:avLst/>
          </a:prstGeom>
          <a:noFill/>
          <a:ln>
            <a:noFill/>
          </a:ln>
        </p:spPr>
        <p:txBody>
          <a:bodyPr spcFirstLastPara="1" wrap="square" lIns="121900" tIns="121900" rIns="121900" bIns="121900" anchor="t" anchorCtr="0">
            <a:noAutofit/>
          </a:bodyPr>
          <a:lstStyle/>
          <a:p>
            <a:pPr algn="ctr"/>
            <a:r>
              <a:rPr lang="en" sz="2133" dirty="0">
                <a:solidFill>
                  <a:schemeClr val="dk1"/>
                </a:solidFill>
                <a:latin typeface="Proxima Nova"/>
                <a:ea typeface="Proxima Nova"/>
                <a:cs typeface="Proxima Nova"/>
                <a:sym typeface="Proxima Nova"/>
              </a:rPr>
              <a:t>Proof of Work</a:t>
            </a:r>
            <a:endParaRPr sz="1600" dirty="0">
              <a:solidFill>
                <a:schemeClr val="dk1"/>
              </a:solidFill>
            </a:endParaRPr>
          </a:p>
        </p:txBody>
      </p:sp>
      <p:sp>
        <p:nvSpPr>
          <p:cNvPr id="16" name="Google Shape;216;p34">
            <a:extLst>
              <a:ext uri="{FF2B5EF4-FFF2-40B4-BE49-F238E27FC236}">
                <a16:creationId xmlns:a16="http://schemas.microsoft.com/office/drawing/2014/main" id="{04ED6765-2E1B-4F0F-9E5B-86AF99E21C12}"/>
              </a:ext>
            </a:extLst>
          </p:cNvPr>
          <p:cNvSpPr/>
          <p:nvPr/>
        </p:nvSpPr>
        <p:spPr>
          <a:xfrm>
            <a:off x="506063" y="3713987"/>
            <a:ext cx="2059600" cy="1297600"/>
          </a:xfrm>
          <a:prstGeom prst="ellipse">
            <a:avLst/>
          </a:prstGeom>
          <a:solidFill>
            <a:srgbClr val="FFF2CC"/>
          </a:solidFill>
          <a:ln>
            <a:noFill/>
          </a:ln>
        </p:spPr>
        <p:txBody>
          <a:bodyPr spcFirstLastPara="1" wrap="square" lIns="121900" tIns="121900" rIns="121900" bIns="121900" anchor="ctr" anchorCtr="0">
            <a:noAutofit/>
          </a:bodyPr>
          <a:lstStyle/>
          <a:p>
            <a:endParaRPr sz="2400" dirty="0"/>
          </a:p>
        </p:txBody>
      </p:sp>
      <p:sp>
        <p:nvSpPr>
          <p:cNvPr id="17" name="Google Shape;217;p34">
            <a:extLst>
              <a:ext uri="{FF2B5EF4-FFF2-40B4-BE49-F238E27FC236}">
                <a16:creationId xmlns:a16="http://schemas.microsoft.com/office/drawing/2014/main" id="{746F4737-F395-4C11-A285-C49F02414B14}"/>
              </a:ext>
            </a:extLst>
          </p:cNvPr>
          <p:cNvSpPr txBox="1"/>
          <p:nvPr/>
        </p:nvSpPr>
        <p:spPr>
          <a:xfrm>
            <a:off x="562701" y="3911167"/>
            <a:ext cx="1906800" cy="1180800"/>
          </a:xfrm>
          <a:prstGeom prst="rect">
            <a:avLst/>
          </a:prstGeom>
          <a:noFill/>
          <a:ln>
            <a:noFill/>
          </a:ln>
        </p:spPr>
        <p:txBody>
          <a:bodyPr spcFirstLastPara="1" wrap="square" lIns="121900" tIns="121900" rIns="121900" bIns="121900" anchor="t" anchorCtr="0">
            <a:noAutofit/>
          </a:bodyPr>
          <a:lstStyle/>
          <a:p>
            <a:pPr algn="ctr"/>
            <a:r>
              <a:rPr lang="en" sz="2133" dirty="0">
                <a:solidFill>
                  <a:schemeClr val="dk1"/>
                </a:solidFill>
                <a:latin typeface="Proxima Nova"/>
                <a:ea typeface="Proxima Nova"/>
                <a:cs typeface="Proxima Nova"/>
                <a:sym typeface="Proxima Nova"/>
              </a:rPr>
              <a:t>Bitcoin Whitepaper</a:t>
            </a:r>
            <a:endParaRPr sz="1600" dirty="0">
              <a:solidFill>
                <a:schemeClr val="dk1"/>
              </a:solidFill>
            </a:endParaRPr>
          </a:p>
        </p:txBody>
      </p:sp>
    </p:spTree>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4735"/>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839650" y="2784657"/>
            <a:ext cx="10515600" cy="1325563"/>
          </a:xfrm>
        </p:spPr>
        <p:txBody>
          <a:bodyPr/>
          <a:lstStyle/>
          <a:p>
            <a:pPr algn="ctr"/>
            <a:r>
              <a:rPr lang="hu-HU" dirty="0" err="1">
                <a:solidFill>
                  <a:schemeClr val="bg1"/>
                </a:solidFill>
                <a:latin typeface="Verdana" panose="020B0604030504040204" pitchFamily="34" charset="0"/>
                <a:ea typeface="Verdana" panose="020B0604030504040204" pitchFamily="34" charset="0"/>
                <a:cs typeface="Verdana" panose="020B0604030504040204" pitchFamily="34" charset="0"/>
              </a:rPr>
              <a:t>Thank</a:t>
            </a:r>
            <a:r>
              <a:rPr lang="hu-HU"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hu-HU" dirty="0" err="1">
                <a:solidFill>
                  <a:schemeClr val="bg1"/>
                </a:solidFill>
                <a:latin typeface="Verdana" panose="020B0604030504040204" pitchFamily="34" charset="0"/>
                <a:ea typeface="Verdana" panose="020B0604030504040204" pitchFamily="34" charset="0"/>
                <a:cs typeface="Verdana" panose="020B0604030504040204" pitchFamily="34" charset="0"/>
              </a:rPr>
              <a:t>you</a:t>
            </a:r>
            <a:r>
              <a:rPr lang="hu-HU"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hu-HU" dirty="0" err="1">
                <a:solidFill>
                  <a:schemeClr val="bg1"/>
                </a:solidFill>
                <a:latin typeface="Verdana" panose="020B0604030504040204" pitchFamily="34" charset="0"/>
                <a:ea typeface="Verdana" panose="020B0604030504040204" pitchFamily="34" charset="0"/>
                <a:cs typeface="Verdana" panose="020B0604030504040204" pitchFamily="34" charset="0"/>
              </a:rPr>
              <a:t>for</a:t>
            </a:r>
            <a:r>
              <a:rPr lang="hu-HU"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hu-HU" dirty="0" err="1">
                <a:solidFill>
                  <a:schemeClr val="bg1"/>
                </a:solidFill>
                <a:latin typeface="Verdana" panose="020B0604030504040204" pitchFamily="34" charset="0"/>
                <a:ea typeface="Verdana" panose="020B0604030504040204" pitchFamily="34" charset="0"/>
                <a:cs typeface="Verdana" panose="020B0604030504040204" pitchFamily="34" charset="0"/>
              </a:rPr>
              <a:t>your</a:t>
            </a:r>
            <a:r>
              <a:rPr lang="hu-HU"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hu-HU" dirty="0" err="1">
                <a:solidFill>
                  <a:schemeClr val="bg1"/>
                </a:solidFill>
                <a:latin typeface="Verdana" panose="020B0604030504040204" pitchFamily="34" charset="0"/>
                <a:ea typeface="Verdana" panose="020B0604030504040204" pitchFamily="34" charset="0"/>
                <a:cs typeface="Verdana" panose="020B0604030504040204" pitchFamily="34" charset="0"/>
              </a:rPr>
              <a:t>attention</a:t>
            </a:r>
            <a:r>
              <a:rPr lang="hu-HU" dirty="0">
                <a:solidFill>
                  <a:schemeClr val="bg1"/>
                </a:solidFill>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4226049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739726" y="2103437"/>
            <a:ext cx="10515600" cy="1325563"/>
          </a:xfrm>
        </p:spPr>
        <p:txBody>
          <a:bodyPr>
            <a:normAutofit fontScale="90000"/>
          </a:bodyPr>
          <a:lstStyle/>
          <a:p>
            <a:pPr algn="ctr"/>
            <a:r>
              <a:rPr lang="hu-HU" sz="6600" b="1" cap="small" dirty="0">
                <a:solidFill>
                  <a:srgbClr val="C00000"/>
                </a:solidFill>
              </a:rPr>
              <a:t>PRE-BITCOIN:</a:t>
            </a:r>
            <a:br>
              <a:rPr lang="hu-HU" sz="6600" b="1" cap="small" dirty="0">
                <a:solidFill>
                  <a:srgbClr val="C00000"/>
                </a:solidFill>
              </a:rPr>
            </a:br>
            <a:r>
              <a:rPr lang="hu-HU" sz="6600" b="1" cap="small" dirty="0">
                <a:solidFill>
                  <a:srgbClr val="C00000"/>
                </a:solidFill>
              </a:rPr>
              <a:t>LIBERTARIAN DREAMS</a:t>
            </a:r>
          </a:p>
        </p:txBody>
      </p:sp>
    </p:spTree>
    <p:extLst>
      <p:ext uri="{BB962C8B-B14F-4D97-AF65-F5344CB8AC3E}">
        <p14:creationId xmlns:p14="http://schemas.microsoft.com/office/powerpoint/2010/main" val="2817991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56"/>
        <p:cNvGrpSpPr/>
        <p:nvPr/>
      </p:nvGrpSpPr>
      <p:grpSpPr>
        <a:xfrm>
          <a:off x="0" y="0"/>
          <a:ext cx="0" cy="0"/>
          <a:chOff x="0" y="0"/>
          <a:chExt cx="0" cy="0"/>
        </a:xfrm>
      </p:grpSpPr>
      <p:sp>
        <p:nvSpPr>
          <p:cNvPr id="157" name="Google Shape;157;p28"/>
          <p:cNvSpPr txBox="1">
            <a:spLocks noGrp="1"/>
          </p:cNvSpPr>
          <p:nvPr>
            <p:ph type="title"/>
          </p:nvPr>
        </p:nvSpPr>
        <p:spPr>
          <a:xfrm>
            <a:off x="415600" y="53257"/>
            <a:ext cx="11324000" cy="524800"/>
          </a:xfrm>
          <a:prstGeom prst="rect">
            <a:avLst/>
          </a:prstGeom>
        </p:spPr>
        <p:txBody>
          <a:bodyPr spcFirstLastPara="1" vert="horz" wrap="square" lIns="121900" tIns="121900" rIns="121900" bIns="121900" rtlCol="0" anchor="t" anchorCtr="0">
            <a:noAutofit/>
          </a:bodyPr>
          <a:lstStyle/>
          <a:p>
            <a:pPr>
              <a:buNone/>
            </a:pPr>
            <a:r>
              <a:rPr lang="en" dirty="0"/>
              <a:t>Pre-Bitcoin: Libertarian Dreams</a:t>
            </a:r>
            <a:endParaRPr dirty="0"/>
          </a:p>
          <a:p>
            <a:pPr>
              <a:buNone/>
            </a:pPr>
            <a:endParaRPr dirty="0"/>
          </a:p>
        </p:txBody>
      </p:sp>
      <p:sp>
        <p:nvSpPr>
          <p:cNvPr id="158" name="Google Shape;158;p28"/>
          <p:cNvSpPr txBox="1">
            <a:spLocks noGrp="1"/>
          </p:cNvSpPr>
          <p:nvPr>
            <p:ph type="title" idx="2"/>
          </p:nvPr>
        </p:nvSpPr>
        <p:spPr>
          <a:xfrm>
            <a:off x="452400" y="487819"/>
            <a:ext cx="11324000" cy="868898"/>
          </a:xfrm>
          <a:prstGeom prst="rect">
            <a:avLst/>
          </a:prstGeom>
          <a:solidFill>
            <a:srgbClr val="004735"/>
          </a:solidFill>
        </p:spPr>
        <p:txBody>
          <a:bodyPr spcFirstLastPara="1" vert="horz" wrap="square" lIns="121900" tIns="121900" rIns="121900" bIns="121900" rtlCol="0" anchor="t" anchorCtr="0">
            <a:noAutofit/>
          </a:bodyPr>
          <a:lstStyle/>
          <a:p>
            <a:pPr>
              <a:buNone/>
            </a:pPr>
            <a:r>
              <a:rPr lang="en" dirty="0">
                <a:solidFill>
                  <a:schemeClr val="bg1"/>
                </a:solidFill>
              </a:rPr>
              <a:t>Michel Foucault’s Panopticon</a:t>
            </a:r>
            <a:endParaRPr dirty="0">
              <a:solidFill>
                <a:schemeClr val="bg1"/>
              </a:solidFill>
            </a:endParaRPr>
          </a:p>
        </p:txBody>
      </p:sp>
      <p:sp>
        <p:nvSpPr>
          <p:cNvPr id="159" name="Google Shape;159;p28"/>
          <p:cNvSpPr txBox="1"/>
          <p:nvPr/>
        </p:nvSpPr>
        <p:spPr>
          <a:xfrm>
            <a:off x="415600" y="3703058"/>
            <a:ext cx="11000800" cy="2269200"/>
          </a:xfrm>
          <a:prstGeom prst="rect">
            <a:avLst/>
          </a:prstGeom>
          <a:noFill/>
          <a:ln>
            <a:noFill/>
          </a:ln>
        </p:spPr>
        <p:txBody>
          <a:bodyPr spcFirstLastPara="1" wrap="square" lIns="121900" tIns="121900" rIns="121900" bIns="121900" anchor="t" anchorCtr="0">
            <a:noAutofit/>
          </a:bodyPr>
          <a:lstStyle/>
          <a:p>
            <a:pPr>
              <a:lnSpc>
                <a:spcPct val="115000"/>
              </a:lnSpc>
            </a:pPr>
            <a:r>
              <a:rPr lang="en" sz="2300" dirty="0">
                <a:solidFill>
                  <a:schemeClr val="dk1"/>
                </a:solidFill>
                <a:highlight>
                  <a:srgbClr val="FFFFFF"/>
                </a:highlight>
                <a:latin typeface="Poppins"/>
                <a:ea typeface="Poppins"/>
                <a:cs typeface="Poppins"/>
                <a:sym typeface="Poppins"/>
              </a:rPr>
              <a:t>The Panopticon is constructed such that </a:t>
            </a:r>
            <a:r>
              <a:rPr lang="en" sz="2300" dirty="0">
                <a:solidFill>
                  <a:schemeClr val="dk1"/>
                </a:solidFill>
                <a:latin typeface="Poppins"/>
                <a:ea typeface="Poppins"/>
                <a:cs typeface="Poppins"/>
                <a:sym typeface="Poppins"/>
              </a:rPr>
              <a:t>“the prisoner is seen without ever seeing and that the guards see everything without ever being seen.” As a result of constantly being watched, prisoners “change their own behavior—their paranoia becomes as effective a tool of control as actual surveillance. They become silent, docile, alienated.”</a:t>
            </a:r>
            <a:endParaRPr sz="2300" dirty="0">
              <a:latin typeface="Poppins"/>
              <a:ea typeface="Poppins"/>
              <a:cs typeface="Poppins"/>
              <a:sym typeface="Poppins"/>
            </a:endParaRPr>
          </a:p>
        </p:txBody>
      </p:sp>
      <p:pic>
        <p:nvPicPr>
          <p:cNvPr id="160" name="Google Shape;160;p28"/>
          <p:cNvPicPr preferRelativeResize="0"/>
          <p:nvPr/>
        </p:nvPicPr>
        <p:blipFill>
          <a:blip r:embed="rId5">
            <a:alphaModFix/>
          </a:blip>
          <a:stretch>
            <a:fillRect/>
          </a:stretch>
        </p:blipFill>
        <p:spPr>
          <a:xfrm>
            <a:off x="452400" y="1356717"/>
            <a:ext cx="3855112" cy="2313067"/>
          </a:xfrm>
          <a:prstGeom prst="rect">
            <a:avLst/>
          </a:prstGeom>
          <a:noFill/>
          <a:ln>
            <a:noFill/>
          </a:ln>
        </p:spPr>
      </p:pic>
      <p:pic>
        <p:nvPicPr>
          <p:cNvPr id="161" name="Google Shape;161;p28"/>
          <p:cNvPicPr preferRelativeResize="0"/>
          <p:nvPr/>
        </p:nvPicPr>
        <p:blipFill>
          <a:blip r:embed="rId6">
            <a:alphaModFix/>
          </a:blip>
          <a:stretch>
            <a:fillRect/>
          </a:stretch>
        </p:blipFill>
        <p:spPr>
          <a:xfrm>
            <a:off x="4449808" y="1389991"/>
            <a:ext cx="3855111" cy="2313067"/>
          </a:xfrm>
          <a:prstGeom prst="rect">
            <a:avLst/>
          </a:prstGeom>
          <a:noFill/>
          <a:ln>
            <a:noFill/>
          </a:ln>
        </p:spPr>
      </p:pic>
      <p:pic>
        <p:nvPicPr>
          <p:cNvPr id="162" name="Google Shape;162;p28"/>
          <p:cNvPicPr preferRelativeResize="0"/>
          <p:nvPr/>
        </p:nvPicPr>
        <p:blipFill>
          <a:blip r:embed="rId7">
            <a:alphaModFix/>
          </a:blip>
          <a:stretch>
            <a:fillRect/>
          </a:stretch>
        </p:blipFill>
        <p:spPr>
          <a:xfrm>
            <a:off x="8136664" y="1356717"/>
            <a:ext cx="3602936" cy="2410968"/>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67"/>
        <p:cNvGrpSpPr/>
        <p:nvPr/>
      </p:nvGrpSpPr>
      <p:grpSpPr>
        <a:xfrm>
          <a:off x="0" y="0"/>
          <a:ext cx="0" cy="0"/>
          <a:chOff x="0" y="0"/>
          <a:chExt cx="0" cy="0"/>
        </a:xfrm>
      </p:grpSpPr>
      <p:sp>
        <p:nvSpPr>
          <p:cNvPr id="168" name="Google Shape;168;p29"/>
          <p:cNvSpPr txBox="1">
            <a:spLocks noGrp="1"/>
          </p:cNvSpPr>
          <p:nvPr>
            <p:ph type="title"/>
          </p:nvPr>
        </p:nvSpPr>
        <p:spPr>
          <a:xfrm>
            <a:off x="415600" y="84367"/>
            <a:ext cx="11324000" cy="524800"/>
          </a:xfrm>
          <a:prstGeom prst="rect">
            <a:avLst/>
          </a:prstGeom>
        </p:spPr>
        <p:txBody>
          <a:bodyPr spcFirstLastPara="1" vert="horz" wrap="square" lIns="121900" tIns="121900" rIns="121900" bIns="121900" rtlCol="0" anchor="t" anchorCtr="0">
            <a:noAutofit/>
          </a:bodyPr>
          <a:lstStyle/>
          <a:p>
            <a:pPr>
              <a:buNone/>
            </a:pPr>
            <a:r>
              <a:rPr lang="en" dirty="0"/>
              <a:t>Pre-Bitcoin: Libertarian Dreams</a:t>
            </a:r>
            <a:endParaRPr dirty="0"/>
          </a:p>
          <a:p>
            <a:pPr>
              <a:buNone/>
            </a:pPr>
            <a:endParaRPr dirty="0"/>
          </a:p>
        </p:txBody>
      </p:sp>
      <p:sp>
        <p:nvSpPr>
          <p:cNvPr id="169" name="Google Shape;169;p29"/>
          <p:cNvSpPr txBox="1">
            <a:spLocks noGrp="1"/>
          </p:cNvSpPr>
          <p:nvPr>
            <p:ph type="title" idx="2"/>
          </p:nvPr>
        </p:nvSpPr>
        <p:spPr>
          <a:xfrm>
            <a:off x="415600" y="578390"/>
            <a:ext cx="11324000" cy="985110"/>
          </a:xfrm>
          <a:prstGeom prst="rect">
            <a:avLst/>
          </a:prstGeom>
          <a:solidFill>
            <a:srgbClr val="004735"/>
          </a:solidFill>
        </p:spPr>
        <p:txBody>
          <a:bodyPr spcFirstLastPara="1" vert="horz" wrap="square" lIns="121900" tIns="121900" rIns="121900" bIns="121900" rtlCol="0" anchor="t" anchorCtr="0">
            <a:noAutofit/>
          </a:bodyPr>
          <a:lstStyle/>
          <a:p>
            <a:pPr>
              <a:buNone/>
            </a:pPr>
            <a:r>
              <a:rPr lang="en" dirty="0">
                <a:solidFill>
                  <a:schemeClr val="bg1"/>
                </a:solidFill>
              </a:rPr>
              <a:t>Cypherpunks and Crypto Anarchists</a:t>
            </a:r>
            <a:endParaRPr dirty="0">
              <a:solidFill>
                <a:schemeClr val="bg1"/>
              </a:solidFill>
            </a:endParaRPr>
          </a:p>
        </p:txBody>
      </p:sp>
      <p:sp>
        <p:nvSpPr>
          <p:cNvPr id="170" name="Google Shape;170;p29"/>
          <p:cNvSpPr txBox="1">
            <a:spLocks noGrp="1"/>
          </p:cNvSpPr>
          <p:nvPr>
            <p:ph type="body" idx="1"/>
          </p:nvPr>
        </p:nvSpPr>
        <p:spPr>
          <a:xfrm>
            <a:off x="415600" y="1400884"/>
            <a:ext cx="6258400" cy="4685333"/>
          </a:xfrm>
          <a:prstGeom prst="rect">
            <a:avLst/>
          </a:prstGeom>
        </p:spPr>
        <p:txBody>
          <a:bodyPr spcFirstLastPara="1" vert="horz" wrap="square" lIns="121900" tIns="121900" rIns="121900" bIns="121900" rtlCol="0" anchor="t" anchorCtr="0">
            <a:noAutofit/>
          </a:bodyPr>
          <a:lstStyle/>
          <a:p>
            <a:pPr>
              <a:buFont typeface="Proxima Nova"/>
              <a:buChar char="●"/>
            </a:pPr>
            <a:r>
              <a:rPr lang="en" b="1" dirty="0"/>
              <a:t>Cypherpunks and Crypto-anarchists</a:t>
            </a:r>
            <a:r>
              <a:rPr lang="en" dirty="0"/>
              <a:t>: libertarian groups concerned with </a:t>
            </a:r>
            <a:r>
              <a:rPr lang="en" dirty="0">
                <a:highlight>
                  <a:srgbClr val="FFB5AA"/>
                </a:highlight>
              </a:rPr>
              <a:t>privacy</a:t>
            </a:r>
            <a:r>
              <a:rPr lang="en" dirty="0"/>
              <a:t>, and advocated </a:t>
            </a:r>
            <a:r>
              <a:rPr lang="en" dirty="0">
                <a:highlight>
                  <a:srgbClr val="FFB5AA"/>
                </a:highlight>
              </a:rPr>
              <a:t>cryptography</a:t>
            </a:r>
            <a:r>
              <a:rPr lang="en" dirty="0"/>
              <a:t> as an important tool</a:t>
            </a:r>
            <a:endParaRPr dirty="0"/>
          </a:p>
          <a:p>
            <a:pPr>
              <a:spcBef>
                <a:spcPts val="1333"/>
              </a:spcBef>
              <a:buFont typeface="Proxima Nova"/>
              <a:buChar char="●"/>
            </a:pPr>
            <a:r>
              <a:rPr lang="en" i="1" dirty="0"/>
              <a:t>“</a:t>
            </a:r>
            <a:r>
              <a:rPr lang="en" b="1" i="1" dirty="0"/>
              <a:t>Privacy</a:t>
            </a:r>
            <a:r>
              <a:rPr lang="en" i="1" dirty="0"/>
              <a:t> is the power to selectively reveal oneself to the world.”</a:t>
            </a:r>
            <a:endParaRPr i="1" dirty="0"/>
          </a:p>
          <a:p>
            <a:pPr>
              <a:spcBef>
                <a:spcPts val="1333"/>
              </a:spcBef>
              <a:spcAft>
                <a:spcPts val="1333"/>
              </a:spcAft>
              <a:buFont typeface="Proxima Nova"/>
              <a:buChar char="●"/>
            </a:pPr>
            <a:r>
              <a:rPr lang="en" i="1" dirty="0"/>
              <a:t>“</a:t>
            </a:r>
            <a:r>
              <a:rPr lang="en" b="1" i="1" dirty="0"/>
              <a:t>Privacy</a:t>
            </a:r>
            <a:r>
              <a:rPr lang="en" i="1" dirty="0"/>
              <a:t> in an open society requires anonymous transaction systems.” </a:t>
            </a:r>
            <a:endParaRPr dirty="0"/>
          </a:p>
        </p:txBody>
      </p:sp>
      <p:pic>
        <p:nvPicPr>
          <p:cNvPr id="171" name="Google Shape;171;p29"/>
          <p:cNvPicPr preferRelativeResize="0"/>
          <p:nvPr/>
        </p:nvPicPr>
        <p:blipFill>
          <a:blip r:embed="rId5">
            <a:alphaModFix/>
          </a:blip>
          <a:stretch>
            <a:fillRect/>
          </a:stretch>
        </p:blipFill>
        <p:spPr>
          <a:xfrm>
            <a:off x="7058533" y="2506758"/>
            <a:ext cx="4681067" cy="2636200"/>
          </a:xfrm>
          <a:prstGeom prst="rect">
            <a:avLst/>
          </a:prstGeom>
          <a:noFill/>
          <a:ln>
            <a:noFill/>
          </a:ln>
        </p:spPr>
      </p:pic>
      <p:sp>
        <p:nvSpPr>
          <p:cNvPr id="2" name="Szövegdoboz 1">
            <a:extLst>
              <a:ext uri="{FF2B5EF4-FFF2-40B4-BE49-F238E27FC236}">
                <a16:creationId xmlns:a16="http://schemas.microsoft.com/office/drawing/2014/main" id="{326725CE-8D56-4BDA-BF09-24CDF93EA978}"/>
              </a:ext>
            </a:extLst>
          </p:cNvPr>
          <p:cNvSpPr txBox="1"/>
          <p:nvPr/>
        </p:nvSpPr>
        <p:spPr>
          <a:xfrm>
            <a:off x="3939100" y="5294500"/>
            <a:ext cx="8619343" cy="461665"/>
          </a:xfrm>
          <a:prstGeom prst="rect">
            <a:avLst/>
          </a:prstGeom>
          <a:noFill/>
        </p:spPr>
        <p:txBody>
          <a:bodyPr wrap="square" rtlCol="0">
            <a:spAutoFit/>
          </a:bodyPr>
          <a:lstStyle/>
          <a:p>
            <a:r>
              <a:rPr lang="en" sz="2400" dirty="0">
                <a:solidFill>
                  <a:schemeClr val="accent1"/>
                </a:solidFill>
                <a:latin typeface="Poppins"/>
                <a:ea typeface="Poppins"/>
                <a:cs typeface="Poppins"/>
                <a:sym typeface="Poppins"/>
                <a:hlinkClick r:id="rId6"/>
              </a:rPr>
              <a:t>https://www.activism.net/cypherpunk/manifesto.html</a:t>
            </a:r>
            <a:r>
              <a:rPr lang="hu-HU" sz="2400" dirty="0">
                <a:solidFill>
                  <a:schemeClr val="accent1"/>
                </a:solidFill>
                <a:latin typeface="Poppins"/>
                <a:ea typeface="Poppins"/>
                <a:cs typeface="Poppins"/>
                <a:sym typeface="Poppins"/>
              </a:rPr>
              <a:t>  (1993)</a:t>
            </a:r>
            <a:endParaRPr lang="hu-HU" sz="2400" dirty="0"/>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Shape 175"/>
        <p:cNvGrpSpPr/>
        <p:nvPr/>
      </p:nvGrpSpPr>
      <p:grpSpPr>
        <a:xfrm>
          <a:off x="0" y="0"/>
          <a:ext cx="0" cy="0"/>
          <a:chOff x="0" y="0"/>
          <a:chExt cx="0" cy="0"/>
        </a:xfrm>
      </p:grpSpPr>
      <p:sp>
        <p:nvSpPr>
          <p:cNvPr id="176" name="Google Shape;176;p30"/>
          <p:cNvSpPr txBox="1">
            <a:spLocks noGrp="1"/>
          </p:cNvSpPr>
          <p:nvPr>
            <p:ph type="title"/>
          </p:nvPr>
        </p:nvSpPr>
        <p:spPr>
          <a:prstGeom prst="rect">
            <a:avLst/>
          </a:prstGeom>
        </p:spPr>
        <p:txBody>
          <a:bodyPr spcFirstLastPara="1" vert="horz" wrap="square" lIns="121900" tIns="121900" rIns="121900" bIns="121900" rtlCol="0" anchor="t" anchorCtr="0">
            <a:noAutofit/>
          </a:bodyPr>
          <a:lstStyle/>
          <a:p>
            <a:pPr>
              <a:buNone/>
            </a:pPr>
            <a:r>
              <a:rPr lang="en"/>
              <a:t>Pre-Bitcoin: Libertarian Dreams</a:t>
            </a:r>
            <a:endParaRPr/>
          </a:p>
          <a:p>
            <a:pPr>
              <a:buNone/>
            </a:pPr>
            <a:endParaRPr/>
          </a:p>
        </p:txBody>
      </p:sp>
      <p:sp>
        <p:nvSpPr>
          <p:cNvPr id="177" name="Google Shape;177;p30"/>
          <p:cNvSpPr txBox="1">
            <a:spLocks noGrp="1"/>
          </p:cNvSpPr>
          <p:nvPr>
            <p:ph type="title" idx="2"/>
          </p:nvPr>
        </p:nvSpPr>
        <p:spPr>
          <a:xfrm>
            <a:off x="415600" y="609167"/>
            <a:ext cx="11324000" cy="995346"/>
          </a:xfrm>
          <a:prstGeom prst="rect">
            <a:avLst/>
          </a:prstGeom>
          <a:solidFill>
            <a:srgbClr val="004735"/>
          </a:solidFill>
        </p:spPr>
        <p:txBody>
          <a:bodyPr spcFirstLastPara="1" vert="horz" wrap="square" lIns="121900" tIns="121900" rIns="121900" bIns="121900" rtlCol="0" anchor="t" anchorCtr="0">
            <a:noAutofit/>
          </a:bodyPr>
          <a:lstStyle/>
          <a:p>
            <a:pPr>
              <a:buNone/>
            </a:pPr>
            <a:r>
              <a:rPr lang="en" dirty="0">
                <a:solidFill>
                  <a:schemeClr val="bg1"/>
                </a:solidFill>
              </a:rPr>
              <a:t>Cypherpunks and Crypto Anarchists</a:t>
            </a:r>
            <a:endParaRPr dirty="0">
              <a:solidFill>
                <a:schemeClr val="bg1"/>
              </a:solidFill>
            </a:endParaRPr>
          </a:p>
        </p:txBody>
      </p:sp>
      <p:sp>
        <p:nvSpPr>
          <p:cNvPr id="178" name="Google Shape;178;p30"/>
          <p:cNvSpPr txBox="1">
            <a:spLocks noGrp="1"/>
          </p:cNvSpPr>
          <p:nvPr>
            <p:ph type="body" idx="1"/>
          </p:nvPr>
        </p:nvSpPr>
        <p:spPr>
          <a:xfrm>
            <a:off x="2451800" y="1780833"/>
            <a:ext cx="7251600" cy="3782400"/>
          </a:xfrm>
          <a:prstGeom prst="rect">
            <a:avLst/>
          </a:prstGeom>
        </p:spPr>
        <p:txBody>
          <a:bodyPr spcFirstLastPara="1" vert="horz" wrap="square" lIns="121900" tIns="121900" rIns="121900" bIns="121900" rtlCol="0" anchor="t" anchorCtr="0">
            <a:noAutofit/>
          </a:bodyPr>
          <a:lstStyle/>
          <a:p>
            <a:pPr marL="0" indent="0" algn="ctr">
              <a:buNone/>
            </a:pPr>
            <a:r>
              <a:rPr lang="en"/>
              <a:t>“</a:t>
            </a:r>
            <a:r>
              <a:rPr lang="en">
                <a:highlight>
                  <a:srgbClr val="FFEBAF"/>
                </a:highlight>
              </a:rPr>
              <a:t>Privacy is necessary for an open society</a:t>
            </a:r>
            <a:r>
              <a:rPr lang="en"/>
              <a:t> in the electronic age. Privacy is not secrecy. A private matter is something one doesn’t want the whole world to know, but a secret matter is something one doesn’t want anybody to know. </a:t>
            </a:r>
            <a:r>
              <a:rPr lang="en">
                <a:highlight>
                  <a:srgbClr val="FFEBAF"/>
                </a:highlight>
              </a:rPr>
              <a:t>Privacy is the power to selectively reveal oneself to the world</a:t>
            </a:r>
            <a:r>
              <a:rPr lang="en"/>
              <a:t>.”</a:t>
            </a:r>
            <a:endParaRPr/>
          </a:p>
          <a:p>
            <a:pPr marL="0" indent="0" algn="ctr">
              <a:buNone/>
            </a:pPr>
            <a:r>
              <a:rPr lang="en"/>
              <a:t> </a:t>
            </a:r>
            <a:endParaRPr/>
          </a:p>
          <a:p>
            <a:pPr indent="-448722" algn="ctr">
              <a:buSzPts val="1700"/>
              <a:buChar char="-"/>
            </a:pPr>
            <a:r>
              <a:rPr lang="en" sz="2267" i="1"/>
              <a:t>A Cypherpunk Manifesto (Eric Hughes, 90s)</a:t>
            </a:r>
            <a:endParaRPr sz="2267" i="1"/>
          </a:p>
        </p:txBody>
      </p:sp>
      <p:sp>
        <p:nvSpPr>
          <p:cNvPr id="179" name="Google Shape;179;p30"/>
          <p:cNvSpPr txBox="1"/>
          <p:nvPr/>
        </p:nvSpPr>
        <p:spPr>
          <a:xfrm>
            <a:off x="4206600" y="5158033"/>
            <a:ext cx="3778800" cy="405200"/>
          </a:xfrm>
          <a:prstGeom prst="rect">
            <a:avLst/>
          </a:prstGeom>
          <a:noFill/>
          <a:ln>
            <a:noFill/>
          </a:ln>
        </p:spPr>
        <p:txBody>
          <a:bodyPr spcFirstLastPara="1" wrap="square" lIns="121900" tIns="121900" rIns="121900" bIns="121900" anchor="ctr" anchorCtr="0">
            <a:noAutofit/>
          </a:bodyPr>
          <a:lstStyle/>
          <a:p>
            <a:pPr algn="ctr"/>
            <a:r>
              <a:rPr lang="en" sz="933" u="sng" dirty="0">
                <a:solidFill>
                  <a:srgbClr val="666666"/>
                </a:solidFill>
                <a:hlinkClick r:id="rId5">
                  <a:extLst>
                    <a:ext uri="{A12FA001-AC4F-418D-AE19-62706E023703}">
                      <ahyp:hlinkClr xmlns:ahyp="http://schemas.microsoft.com/office/drawing/2018/hyperlinkcolor" val="tx"/>
                    </a:ext>
                  </a:extLst>
                </a:hlinkClick>
              </a:rPr>
              <a:t>https://www.activism.net/cypherpunk/manifesto.html</a:t>
            </a:r>
            <a:endParaRPr sz="933" dirty="0">
              <a:solidFill>
                <a:srgbClr val="666666"/>
              </a:solidFill>
            </a:endParaRP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solidFill>
            <a:srgbClr val="004735"/>
          </a:solidFill>
        </p:spPr>
        <p:txBody>
          <a:bodyPr vert="horz" lIns="91440" tIns="45720" rIns="91440" bIns="45720" rtlCol="0" anchor="ctr">
            <a:normAutofit/>
          </a:bodyPr>
          <a:lstStyle/>
          <a:p>
            <a:r>
              <a:rPr lang="hu-HU" b="1" dirty="0" err="1">
                <a:solidFill>
                  <a:schemeClr val="bg1"/>
                </a:solidFill>
              </a:rPr>
              <a:t>Cypherpunk</a:t>
            </a:r>
            <a:r>
              <a:rPr lang="hu-HU" b="1" dirty="0">
                <a:solidFill>
                  <a:schemeClr val="bg1"/>
                </a:solidFill>
              </a:rPr>
              <a:t> </a:t>
            </a:r>
            <a:r>
              <a:rPr lang="hu-HU" b="1" dirty="0" err="1">
                <a:solidFill>
                  <a:schemeClr val="bg1"/>
                </a:solidFill>
              </a:rPr>
              <a:t>dream</a:t>
            </a:r>
            <a:endParaRPr lang="hu-HU" b="1" dirty="0">
              <a:solidFill>
                <a:schemeClr val="bg1"/>
              </a:solidFill>
            </a:endParaRPr>
          </a:p>
        </p:txBody>
      </p:sp>
      <p:sp>
        <p:nvSpPr>
          <p:cNvPr id="3" name="Tartalom helye 2">
            <a:extLst>
              <a:ext uri="{FF2B5EF4-FFF2-40B4-BE49-F238E27FC236}">
                <a16:creationId xmlns:a16="http://schemas.microsoft.com/office/drawing/2014/main" id="{749B2A2D-2F93-41FE-8846-6848BF15DD1E}"/>
              </a:ext>
            </a:extLst>
          </p:cNvPr>
          <p:cNvSpPr>
            <a:spLocks noGrp="1"/>
          </p:cNvSpPr>
          <p:nvPr>
            <p:ph idx="1"/>
          </p:nvPr>
        </p:nvSpPr>
        <p:spPr>
          <a:xfrm>
            <a:off x="838200" y="1825625"/>
            <a:ext cx="10515600" cy="3718832"/>
          </a:xfrm>
        </p:spPr>
        <p:txBody>
          <a:bodyPr>
            <a:normAutofit/>
          </a:bodyPr>
          <a:lstStyle/>
          <a:p>
            <a:r>
              <a:rPr lang="hu-HU" dirty="0"/>
              <a:t>The </a:t>
            </a:r>
            <a:r>
              <a:rPr lang="en-US" dirty="0"/>
              <a:t>government is corrupt and central systems do not provide the levels of trust that a society needs</a:t>
            </a:r>
            <a:r>
              <a:rPr lang="hu-HU" dirty="0"/>
              <a:t>.</a:t>
            </a:r>
          </a:p>
          <a:p>
            <a:r>
              <a:rPr lang="hu-HU" dirty="0"/>
              <a:t>The </a:t>
            </a:r>
            <a:r>
              <a:rPr lang="en-US" dirty="0"/>
              <a:t>society can start its own virtual one on a blockchain that is driven by </a:t>
            </a:r>
            <a:r>
              <a:rPr lang="en-US" b="1" dirty="0"/>
              <a:t>decentralized consensus </a:t>
            </a:r>
            <a:r>
              <a:rPr lang="en-US" dirty="0"/>
              <a:t>and </a:t>
            </a:r>
            <a:r>
              <a:rPr lang="en-US" b="1" dirty="0"/>
              <a:t>transparency</a:t>
            </a:r>
            <a:endParaRPr lang="hu-HU" b="1" dirty="0"/>
          </a:p>
          <a:p>
            <a:r>
              <a:rPr lang="hu-HU" b="1" dirty="0" err="1"/>
              <a:t>Algocracy</a:t>
            </a:r>
            <a:r>
              <a:rPr lang="hu-HU" b="1" dirty="0"/>
              <a:t>: </a:t>
            </a:r>
            <a:r>
              <a:rPr lang="en-US" dirty="0"/>
              <a:t>computer algorithms maintain, control, and automate public services</a:t>
            </a:r>
            <a:r>
              <a:rPr lang="hu-HU" dirty="0"/>
              <a:t>. (</a:t>
            </a:r>
            <a:r>
              <a:rPr lang="en-US" dirty="0"/>
              <a:t>combined with AI</a:t>
            </a:r>
            <a:r>
              <a:rPr lang="hu-HU" dirty="0"/>
              <a:t>)</a:t>
            </a:r>
          </a:p>
          <a:p>
            <a:r>
              <a:rPr lang="en-US" b="1" dirty="0"/>
              <a:t>“</a:t>
            </a:r>
            <a:r>
              <a:rPr lang="hu-HU" b="1" dirty="0"/>
              <a:t>B</a:t>
            </a:r>
            <a:r>
              <a:rPr lang="en-US" b="1" dirty="0" err="1"/>
              <a:t>lockcracy</a:t>
            </a:r>
            <a:r>
              <a:rPr lang="en-US" b="1" dirty="0"/>
              <a:t>”</a:t>
            </a:r>
            <a:r>
              <a:rPr lang="hu-HU" b="1" dirty="0"/>
              <a:t>:</a:t>
            </a:r>
            <a:r>
              <a:rPr lang="en-US" dirty="0"/>
              <a:t> government by blockchain, after the vision of a blockchain</a:t>
            </a:r>
            <a:endParaRPr lang="hu-HU" dirty="0"/>
          </a:p>
        </p:txBody>
      </p:sp>
    </p:spTree>
    <p:extLst>
      <p:ext uri="{BB962C8B-B14F-4D97-AF65-F5344CB8AC3E}">
        <p14:creationId xmlns:p14="http://schemas.microsoft.com/office/powerpoint/2010/main" val="3675568791"/>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xfrm>
            <a:off x="687968" y="2103437"/>
            <a:ext cx="10515600" cy="1325563"/>
          </a:xfrm>
        </p:spPr>
        <p:txBody>
          <a:bodyPr>
            <a:normAutofit/>
          </a:bodyPr>
          <a:lstStyle/>
          <a:p>
            <a:pPr algn="ctr"/>
            <a:r>
              <a:rPr lang="en-US" sz="6600" b="1" dirty="0">
                <a:solidFill>
                  <a:srgbClr val="C00000"/>
                </a:solidFill>
              </a:rPr>
              <a:t>History of blockchain</a:t>
            </a:r>
            <a:endParaRPr lang="hu-HU" sz="6600" b="1" cap="small" dirty="0">
              <a:solidFill>
                <a:srgbClr val="C00000"/>
              </a:solidFill>
            </a:endParaRPr>
          </a:p>
        </p:txBody>
      </p:sp>
    </p:spTree>
    <p:extLst>
      <p:ext uri="{BB962C8B-B14F-4D97-AF65-F5344CB8AC3E}">
        <p14:creationId xmlns:p14="http://schemas.microsoft.com/office/powerpoint/2010/main" val="43648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18A23B-4C6B-4063-9B3F-02F74DDEE412}"/>
              </a:ext>
            </a:extLst>
          </p:cNvPr>
          <p:cNvSpPr>
            <a:spLocks noGrp="1"/>
          </p:cNvSpPr>
          <p:nvPr>
            <p:ph type="title"/>
          </p:nvPr>
        </p:nvSpPr>
        <p:spPr>
          <a:solidFill>
            <a:srgbClr val="004735"/>
          </a:solidFill>
        </p:spPr>
        <p:txBody>
          <a:bodyPr vert="horz" lIns="91440" tIns="45720" rIns="91440" bIns="45720" rtlCol="0" anchor="ctr">
            <a:normAutofit/>
          </a:bodyPr>
          <a:lstStyle/>
          <a:p>
            <a:r>
              <a:rPr lang="en-US" b="1" dirty="0">
                <a:solidFill>
                  <a:schemeClr val="bg1"/>
                </a:solidFill>
              </a:rPr>
              <a:t>A few dry facts - History of blockchain</a:t>
            </a:r>
            <a:endParaRPr lang="hu-HU" b="1" dirty="0">
              <a:solidFill>
                <a:schemeClr val="bg1"/>
              </a:solidFill>
            </a:endParaRPr>
          </a:p>
        </p:txBody>
      </p:sp>
      <p:sp>
        <p:nvSpPr>
          <p:cNvPr id="3" name="Tartalom helye 2">
            <a:extLst>
              <a:ext uri="{FF2B5EF4-FFF2-40B4-BE49-F238E27FC236}">
                <a16:creationId xmlns:a16="http://schemas.microsoft.com/office/drawing/2014/main" id="{749B2A2D-2F93-41FE-8846-6848BF15DD1E}"/>
              </a:ext>
            </a:extLst>
          </p:cNvPr>
          <p:cNvSpPr>
            <a:spLocks noGrp="1"/>
          </p:cNvSpPr>
          <p:nvPr>
            <p:ph idx="1"/>
          </p:nvPr>
        </p:nvSpPr>
        <p:spPr>
          <a:xfrm>
            <a:off x="838200" y="1825625"/>
            <a:ext cx="10515600" cy="3718832"/>
          </a:xfrm>
        </p:spPr>
        <p:txBody>
          <a:bodyPr>
            <a:normAutofit fontScale="92500"/>
          </a:bodyPr>
          <a:lstStyle/>
          <a:p>
            <a:pPr algn="just">
              <a:spcAft>
                <a:spcPts val="600"/>
              </a:spcAft>
            </a:pPr>
            <a:r>
              <a:rPr lang="hu-HU" dirty="0">
                <a:latin typeface="Times New Roman" panose="02020603050405020304" pitchFamily="18" charset="0"/>
                <a:cs typeface="Times New Roman" panose="02020603050405020304" pitchFamily="18" charset="0"/>
              </a:rPr>
              <a:t>1970s - </a:t>
            </a:r>
            <a:r>
              <a:rPr lang="hu-HU" dirty="0" err="1">
                <a:latin typeface="Times New Roman" panose="02020603050405020304" pitchFamily="18" charset="0"/>
                <a:cs typeface="Times New Roman" panose="02020603050405020304" pitchFamily="18" charset="0"/>
              </a:rPr>
              <a:t>Cryptographic</a:t>
            </a:r>
            <a:r>
              <a:rPr lang="hu-HU" dirty="0">
                <a:latin typeface="Times New Roman" panose="02020603050405020304" pitchFamily="18" charset="0"/>
                <a:cs typeface="Times New Roman" panose="02020603050405020304" pitchFamily="18" charset="0"/>
              </a:rPr>
              <a:t> </a:t>
            </a:r>
            <a:r>
              <a:rPr lang="hu-HU" dirty="0" err="1">
                <a:latin typeface="Times New Roman" panose="02020603050405020304" pitchFamily="18" charset="0"/>
                <a:cs typeface="Times New Roman" panose="02020603050405020304" pitchFamily="18" charset="0"/>
              </a:rPr>
              <a:t>hash</a:t>
            </a:r>
            <a:r>
              <a:rPr lang="hu-HU" dirty="0">
                <a:latin typeface="Times New Roman" panose="02020603050405020304" pitchFamily="18" charset="0"/>
                <a:cs typeface="Times New Roman" panose="02020603050405020304" pitchFamily="18" charset="0"/>
              </a:rPr>
              <a:t> </a:t>
            </a:r>
            <a:r>
              <a:rPr lang="hu-HU" dirty="0" err="1">
                <a:latin typeface="Times New Roman" panose="02020603050405020304" pitchFamily="18" charset="0"/>
                <a:cs typeface="Times New Roman" panose="02020603050405020304" pitchFamily="18" charset="0"/>
              </a:rPr>
              <a:t>functions</a:t>
            </a:r>
            <a:endParaRPr lang="hu-HU" dirty="0">
              <a:latin typeface="Times New Roman" panose="02020603050405020304" pitchFamily="18" charset="0"/>
              <a:cs typeface="Times New Roman" panose="02020603050405020304" pitchFamily="18" charset="0"/>
            </a:endParaRPr>
          </a:p>
          <a:p>
            <a:pPr algn="just">
              <a:spcAft>
                <a:spcPts val="600"/>
              </a:spcAft>
            </a:pPr>
            <a:r>
              <a:rPr lang="hu-HU" dirty="0">
                <a:latin typeface="Times New Roman" panose="02020603050405020304" pitchFamily="18" charset="0"/>
                <a:cs typeface="Times New Roman" panose="02020603050405020304" pitchFamily="18" charset="0"/>
              </a:rPr>
              <a:t>1976 - </a:t>
            </a:r>
            <a:r>
              <a:rPr lang="en-US" dirty="0">
                <a:latin typeface="Times New Roman" panose="02020603050405020304" pitchFamily="18" charset="0"/>
                <a:cs typeface="Times New Roman" panose="02020603050405020304" pitchFamily="18" charset="0"/>
              </a:rPr>
              <a:t>Diffie–Hellman work on securely exchanging cryptographic keys</a:t>
            </a:r>
            <a:endParaRPr lang="hu-HU" dirty="0">
              <a:latin typeface="Times New Roman" panose="02020603050405020304" pitchFamily="18" charset="0"/>
              <a:cs typeface="Times New Roman" panose="02020603050405020304" pitchFamily="18" charset="0"/>
            </a:endParaRPr>
          </a:p>
          <a:p>
            <a:pPr algn="just">
              <a:spcAft>
                <a:spcPts val="600"/>
              </a:spcAft>
            </a:pPr>
            <a:r>
              <a:rPr lang="hu-HU" dirty="0">
                <a:latin typeface="Times New Roman" panose="02020603050405020304" pitchFamily="18" charset="0"/>
                <a:cs typeface="Times New Roman" panose="02020603050405020304" pitchFamily="18" charset="0"/>
              </a:rPr>
              <a:t>1977 - </a:t>
            </a:r>
            <a:r>
              <a:rPr lang="en-US" dirty="0">
                <a:latin typeface="Times New Roman" panose="02020603050405020304" pitchFamily="18" charset="0"/>
                <a:cs typeface="Times New Roman" panose="02020603050405020304" pitchFamily="18" charset="0"/>
              </a:rPr>
              <a:t>The invention of public key (asymmetric) cryptography – RSA</a:t>
            </a:r>
            <a:endParaRPr lang="hu-HU" dirty="0">
              <a:latin typeface="Times New Roman" panose="02020603050405020304" pitchFamily="18" charset="0"/>
              <a:cs typeface="Times New Roman" panose="02020603050405020304" pitchFamily="18" charset="0"/>
            </a:endParaRPr>
          </a:p>
          <a:p>
            <a:pPr algn="just">
              <a:spcAft>
                <a:spcPts val="600"/>
              </a:spcAft>
            </a:pPr>
            <a:r>
              <a:rPr lang="hu-HU" dirty="0">
                <a:latin typeface="Times New Roman" panose="02020603050405020304" pitchFamily="18" charset="0"/>
                <a:cs typeface="Times New Roman" panose="02020603050405020304" pitchFamily="18" charset="0"/>
              </a:rPr>
              <a:t>1979 - </a:t>
            </a:r>
            <a:r>
              <a:rPr lang="en-US" dirty="0">
                <a:latin typeface="Times New Roman" panose="02020603050405020304" pitchFamily="18" charset="0"/>
                <a:cs typeface="Times New Roman" panose="02020603050405020304" pitchFamily="18" charset="0"/>
              </a:rPr>
              <a:t>Invention of Merkle Trees (hashes in a tree structure) by Ralph C. Merkle</a:t>
            </a:r>
            <a:endParaRPr lang="hu-HU" dirty="0">
              <a:latin typeface="Times New Roman" panose="02020603050405020304" pitchFamily="18" charset="0"/>
              <a:cs typeface="Times New Roman" panose="02020603050405020304" pitchFamily="18" charset="0"/>
            </a:endParaRPr>
          </a:p>
          <a:p>
            <a:pPr algn="just">
              <a:spcAft>
                <a:spcPts val="600"/>
              </a:spcAft>
            </a:pPr>
            <a:r>
              <a:rPr lang="hu-HU" dirty="0">
                <a:latin typeface="Times New Roman" panose="02020603050405020304" pitchFamily="18" charset="0"/>
                <a:cs typeface="Times New Roman" panose="02020603050405020304" pitchFamily="18" charset="0"/>
              </a:rPr>
              <a:t>1982 - </a:t>
            </a:r>
            <a:r>
              <a:rPr lang="en-US" dirty="0">
                <a:latin typeface="Times New Roman" panose="02020603050405020304" pitchFamily="18" charset="0"/>
                <a:cs typeface="Times New Roman" panose="02020603050405020304" pitchFamily="18" charset="0"/>
              </a:rPr>
              <a:t>Blind signatures proposed by David </a:t>
            </a:r>
            <a:r>
              <a:rPr lang="en-US" dirty="0" err="1">
                <a:latin typeface="Times New Roman" panose="02020603050405020304" pitchFamily="18" charset="0"/>
                <a:cs typeface="Times New Roman" panose="02020603050405020304" pitchFamily="18" charset="0"/>
              </a:rPr>
              <a:t>Chaum</a:t>
            </a:r>
            <a:endParaRPr lang="hu-HU" dirty="0">
              <a:latin typeface="Times New Roman" panose="02020603050405020304" pitchFamily="18" charset="0"/>
              <a:cs typeface="Times New Roman" panose="02020603050405020304" pitchFamily="18" charset="0"/>
            </a:endParaRPr>
          </a:p>
          <a:p>
            <a:pPr algn="just"/>
            <a:r>
              <a:rPr lang="hu-HU" dirty="0">
                <a:latin typeface="Times New Roman" panose="02020603050405020304" pitchFamily="18" charset="0"/>
                <a:cs typeface="Times New Roman" panose="02020603050405020304" pitchFamily="18" charset="0"/>
              </a:rPr>
              <a:t>1982 - The </a:t>
            </a:r>
            <a:r>
              <a:rPr lang="hu-HU" dirty="0" err="1">
                <a:latin typeface="Times New Roman" panose="02020603050405020304" pitchFamily="18" charset="0"/>
                <a:cs typeface="Times New Roman" panose="02020603050405020304" pitchFamily="18" charset="0"/>
              </a:rPr>
              <a:t>Byzantine</a:t>
            </a:r>
            <a:r>
              <a:rPr lang="hu-HU" dirty="0">
                <a:latin typeface="Times New Roman" panose="02020603050405020304" pitchFamily="18" charset="0"/>
                <a:cs typeface="Times New Roman" panose="02020603050405020304" pitchFamily="18" charset="0"/>
              </a:rPr>
              <a:t> </a:t>
            </a:r>
            <a:r>
              <a:rPr lang="hu-HU" dirty="0" err="1">
                <a:latin typeface="Times New Roman" panose="02020603050405020304" pitchFamily="18" charset="0"/>
                <a:cs typeface="Times New Roman" panose="02020603050405020304" pitchFamily="18" charset="0"/>
              </a:rPr>
              <a:t>Generals</a:t>
            </a:r>
            <a:r>
              <a:rPr lang="hu-HU" dirty="0">
                <a:latin typeface="Times New Roman" panose="02020603050405020304" pitchFamily="18" charset="0"/>
                <a:cs typeface="Times New Roman" panose="02020603050405020304" pitchFamily="18" charset="0"/>
              </a:rPr>
              <a:t> </a:t>
            </a:r>
            <a:r>
              <a:rPr lang="hu-HU" dirty="0" err="1">
                <a:latin typeface="Times New Roman" panose="02020603050405020304" pitchFamily="18" charset="0"/>
                <a:cs typeface="Times New Roman" panose="02020603050405020304" pitchFamily="18" charset="0"/>
              </a:rPr>
              <a:t>Problem</a:t>
            </a:r>
            <a:endParaRPr lang="hu-HU"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14736282"/>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1a45f560-0434-47da-9972-5d2f84163992"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um" ma:contentTypeID="0x0101007DAC4538EBF37D449713116A4AE1E2A1" ma:contentTypeVersion="18" ma:contentTypeDescription="Új dokumentum létrehozása." ma:contentTypeScope="" ma:versionID="f56744d7714c26fea234343b3ad30179">
  <xsd:schema xmlns:xsd="http://www.w3.org/2001/XMLSchema" xmlns:xs="http://www.w3.org/2001/XMLSchema" xmlns:p="http://schemas.microsoft.com/office/2006/metadata/properties" xmlns:ns3="7f64e849-4fe9-410e-8825-accf69e60a9a" xmlns:ns4="1a45f560-0434-47da-9972-5d2f84163992" targetNamespace="http://schemas.microsoft.com/office/2006/metadata/properties" ma:root="true" ma:fieldsID="6f60f758c13088c6b64804819ba71107" ns3:_="" ns4:_="">
    <xsd:import namespace="7f64e849-4fe9-410e-8825-accf69e60a9a"/>
    <xsd:import namespace="1a45f560-0434-47da-9972-5d2f84163992"/>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LengthInSeconds" minOccurs="0"/>
                <xsd:element ref="ns4:MediaServiceLocation" minOccurs="0"/>
                <xsd:element ref="ns4:_activity" minOccurs="0"/>
                <xsd:element ref="ns4:MediaServiceSearchProperties" minOccurs="0"/>
                <xsd:element ref="ns4:MediaServiceObjectDetectorVersions" minOccurs="0"/>
                <xsd:element ref="ns4: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f64e849-4fe9-410e-8825-accf69e60a9a" elementFormDefault="qualified">
    <xsd:import namespace="http://schemas.microsoft.com/office/2006/documentManagement/types"/>
    <xsd:import namespace="http://schemas.microsoft.com/office/infopath/2007/PartnerControls"/>
    <xsd:element name="SharedWithUsers" ma:index="8" nillable="true" ma:displayName="Résztvevők"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Megosztva részletekkel" ma:internalName="SharedWithDetails" ma:readOnly="true">
      <xsd:simpleType>
        <xsd:restriction base="dms:Note">
          <xsd:maxLength value="255"/>
        </xsd:restriction>
      </xsd:simpleType>
    </xsd:element>
    <xsd:element name="SharingHintHash" ma:index="10" nillable="true" ma:displayName="Megosztási tipp kivonata"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a45f560-0434-47da-9972-5d2f84163992"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ystemTags" ma:index="25" nillable="true" ma:displayName="MediaServiceSystemTags" ma:hidden="true" ma:internalName="MediaServiceSystemTag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artalomtípus"/>
        <xsd:element ref="dc:title" minOccurs="0" maxOccurs="1" ma:index="4" ma:displayName="Cím"/>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D26C2A2-D861-4002-B3BA-DF3E19AC627A}">
  <ds:schemaRefs>
    <ds:schemaRef ds:uri="http://schemas.microsoft.com/office/2006/metadata/properties"/>
    <ds:schemaRef ds:uri="7f64e849-4fe9-410e-8825-accf69e60a9a"/>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dcmitype/"/>
    <ds:schemaRef ds:uri="1a45f560-0434-47da-9972-5d2f84163992"/>
    <ds:schemaRef ds:uri="http://www.w3.org/XML/1998/namespace"/>
    <ds:schemaRef ds:uri="http://purl.org/dc/elements/1.1/"/>
  </ds:schemaRefs>
</ds:datastoreItem>
</file>

<file path=customXml/itemProps2.xml><?xml version="1.0" encoding="utf-8"?>
<ds:datastoreItem xmlns:ds="http://schemas.openxmlformats.org/officeDocument/2006/customXml" ds:itemID="{28AD9B02-F57D-4B2A-AA6A-A907E92F02F3}">
  <ds:schemaRefs>
    <ds:schemaRef ds:uri="http://schemas.microsoft.com/sharepoint/v3/contenttype/forms"/>
  </ds:schemaRefs>
</ds:datastoreItem>
</file>

<file path=customXml/itemProps3.xml><?xml version="1.0" encoding="utf-8"?>
<ds:datastoreItem xmlns:ds="http://schemas.openxmlformats.org/officeDocument/2006/customXml" ds:itemID="{1359A2A5-60EC-4A76-BC06-99BEAB9B73B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f64e849-4fe9-410e-8825-accf69e60a9a"/>
    <ds:schemaRef ds:uri="1a45f560-0434-47da-9972-5d2f8416399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777</TotalTime>
  <Words>1927</Words>
  <Application>Microsoft Office PowerPoint</Application>
  <PresentationFormat>Szélesvásznú</PresentationFormat>
  <Paragraphs>162</Paragraphs>
  <Slides>23</Slides>
  <Notes>20</Notes>
  <HiddenSlides>0</HiddenSlides>
  <MMClips>0</MMClips>
  <ScaleCrop>false</ScaleCrop>
  <HeadingPairs>
    <vt:vector size="6" baseType="variant">
      <vt:variant>
        <vt:lpstr>Használt betűtípusok</vt:lpstr>
      </vt:variant>
      <vt:variant>
        <vt:i4>9</vt:i4>
      </vt:variant>
      <vt:variant>
        <vt:lpstr>Téma</vt:lpstr>
      </vt:variant>
      <vt:variant>
        <vt:i4>1</vt:i4>
      </vt:variant>
      <vt:variant>
        <vt:lpstr>Diacímek</vt:lpstr>
      </vt:variant>
      <vt:variant>
        <vt:i4>23</vt:i4>
      </vt:variant>
    </vt:vector>
  </HeadingPairs>
  <TitlesOfParts>
    <vt:vector size="33" baseType="lpstr">
      <vt:lpstr>Arial</vt:lpstr>
      <vt:lpstr>Calibri</vt:lpstr>
      <vt:lpstr>Calibri Light</vt:lpstr>
      <vt:lpstr>Poppins</vt:lpstr>
      <vt:lpstr>Poppins Medium</vt:lpstr>
      <vt:lpstr>Proxima Nova</vt:lpstr>
      <vt:lpstr>Times New Roman</vt:lpstr>
      <vt:lpstr>Verdana</vt:lpstr>
      <vt:lpstr>Wingdings</vt:lpstr>
      <vt:lpstr>Office-téma</vt:lpstr>
      <vt:lpstr>Blockchain course Beginning of Blockchain: History and the Bitcoin </vt:lpstr>
      <vt:lpstr>Table of Contents</vt:lpstr>
      <vt:lpstr>PRE-BITCOIN: LIBERTARIAN DREAMS</vt:lpstr>
      <vt:lpstr>Pre-Bitcoin: Libertarian Dreams </vt:lpstr>
      <vt:lpstr>Pre-Bitcoin: Libertarian Dreams </vt:lpstr>
      <vt:lpstr>Pre-Bitcoin: Libertarian Dreams </vt:lpstr>
      <vt:lpstr>Cypherpunk dream</vt:lpstr>
      <vt:lpstr>History of blockchain</vt:lpstr>
      <vt:lpstr>A few dry facts - History of blockchain</vt:lpstr>
      <vt:lpstr>A few dry facts - History of blockchain</vt:lpstr>
      <vt:lpstr>A few dry facts - History of blockchain</vt:lpstr>
      <vt:lpstr>A few dry facts - History of blockchain</vt:lpstr>
      <vt:lpstr>A few dry facts - History of blockchain</vt:lpstr>
      <vt:lpstr>PowerPoint-bemutató</vt:lpstr>
      <vt:lpstr>The challenges of cryptocurrency</vt:lpstr>
      <vt:lpstr>The challenges of cryptocurrency</vt:lpstr>
      <vt:lpstr>The challenges of cryptocurrency</vt:lpstr>
      <vt:lpstr>The challenges of cryptocurrency</vt:lpstr>
      <vt:lpstr>The challenges of cryptocurrency</vt:lpstr>
      <vt:lpstr>Pre-Bitcoin: Libertarian Dreams </vt:lpstr>
      <vt:lpstr>Mix of all attempts</vt:lpstr>
      <vt:lpstr>PowerPoint-bemutató</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Előadás címe</dc:title>
  <dc:creator>Atte</dc:creator>
  <cp:lastModifiedBy>Oláh Norbi</cp:lastModifiedBy>
  <cp:revision>31</cp:revision>
  <dcterms:created xsi:type="dcterms:W3CDTF">2017-11-07T12:57:53Z</dcterms:created>
  <dcterms:modified xsi:type="dcterms:W3CDTF">2024-02-18T18:59:52Z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0x0101007DAC4538EBF37D449713116A4AE1E2A1</vt:lpwstr>
  </property>
</Properties>
</file>

<file path=docProps/thumbnail.jpeg>
</file>